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3"/>
  </p:notesMasterIdLst>
  <p:sldIdLst>
    <p:sldId id="256" r:id="rId2"/>
    <p:sldId id="264" r:id="rId3"/>
    <p:sldId id="257" r:id="rId4"/>
    <p:sldId id="272" r:id="rId5"/>
    <p:sldId id="266" r:id="rId6"/>
    <p:sldId id="267" r:id="rId7"/>
    <p:sldId id="268" r:id="rId8"/>
    <p:sldId id="274" r:id="rId9"/>
    <p:sldId id="270" r:id="rId10"/>
    <p:sldId id="271" r:id="rId11"/>
    <p:sldId id="275" r:id="rId12"/>
    <p:sldId id="258" r:id="rId13"/>
    <p:sldId id="261" r:id="rId14"/>
    <p:sldId id="269" r:id="rId15"/>
    <p:sldId id="265" r:id="rId16"/>
    <p:sldId id="262" r:id="rId17"/>
    <p:sldId id="276" r:id="rId18"/>
    <p:sldId id="263" r:id="rId19"/>
    <p:sldId id="273" r:id="rId20"/>
    <p:sldId id="259" r:id="rId21"/>
    <p:sldId id="260" r:id="rId22"/>
  </p:sldIdLst>
  <p:sldSz cx="14630400" cy="8229600"/>
  <p:notesSz cx="8229600" cy="146304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EF6"/>
    <a:srgbClr val="D69DE3"/>
    <a:srgbClr val="B19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3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1EE6-F9D9-B47E-2C0E-0BC7ECF31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B5B0E-BB80-1A63-9336-2BEC0DC36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888-E8F0-AE56-B773-395A98A2ED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EC7B7-846C-4047-3CCD-E6517BB2D0C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15499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2C0B0-A95B-8625-CA06-EB14AEC53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56F17-E9AF-6133-37DD-30A461DCC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4485-AC30-402C-3401-C570916CFE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DEC49-6971-D877-3F58-556A14D3FF90}"/>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6600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97499-CF72-D97E-CEA7-81CCC5EFB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55250-2E9F-255B-6B5C-0D9E63009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458A-FF87-4153-895E-05902984E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93FE2-C5FC-C614-4872-8661CBE81B13}"/>
              </a:ext>
            </a:extLst>
          </p:cNvPr>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48077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8984B-9152-E3AB-E1FC-393E443A9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B7436-C061-B502-F596-F3B260280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D5AEB-18DE-327F-5DCC-7BF40A0C9E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1681CF-BBCB-3F2A-A11C-A7F742415867}"/>
              </a:ext>
            </a:extLst>
          </p:cNvPr>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40327144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6C99A-EA2F-2A4D-5A98-E02462330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57EAD-98C1-982D-B21A-801F86183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9E5F1-02AD-AA5B-DFF2-8FD9EE3DA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20B876-ABF4-98C6-6AF2-1879DF4C9E2D}"/>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84455721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CB47-9A37-C791-4D1C-7B8A1D19A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C39D-BC36-67C4-8390-7707D2AE5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D83C2-2955-5662-820C-A35344722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F2421-A535-E3D7-A365-9DBFFA4BBAF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5423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3278-1BFB-8F1D-9E63-D17A69110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CF4C-1A41-671A-D40F-AB1046F6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049DD-A73D-9FA1-6C1E-2249A9D1B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655E2-1F02-A294-5BF8-20951537922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8413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A02B-5951-C9F3-C4FA-184256C10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F0129-0385-0048-B19D-A7BAC7B71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B9334-B4C4-4F17-2929-CCA73066FF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6B233-CF36-2E99-34B1-97FAAC25113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6875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87F2-7EAE-921D-991D-DE4E52830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12B3B-0439-DA6D-5C0E-AFB5F68F3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88922-A8B7-DD8B-33C7-750CDC3AA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6E5CA-57B7-5CCB-54BA-B10F0C59EA8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60658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DA7E-2DCE-C8DA-2670-6C0C1001C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ABB2F-DBC4-9AC5-8200-4E315DC10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333AB-DB4E-49AF-9A16-4C3DE377A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68E234-17C2-A5F7-31D3-837F160ADC9F}"/>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5577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1218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441857"/>
            <a:ext cx="7556421" cy="1417558"/>
          </a:xfrm>
          <a:prstGeom prst="rect">
            <a:avLst/>
          </a:prstGeom>
          <a:noFill/>
          <a:ln/>
        </p:spPr>
        <p:txBody>
          <a:bodyPr wrap="square" lIns="0" tIns="0" rIns="0" bIns="0" rtlCol="0" anchor="t"/>
          <a:lstStyle/>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חיזוי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שבץ</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מוחי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Stroke Prediction)</a:t>
            </a: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באמצעות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למידת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מכונה</a:t>
            </a:r>
            <a:endPar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endParaRPr>
          </a:p>
          <a:p>
            <a:pPr marL="0" indent="0" algn="ctr" rtl="1">
              <a:lnSpc>
                <a:spcPts val="5550"/>
              </a:lnSpc>
              <a:buNone/>
            </a:pPr>
            <a:endParaRPr lang="en-US" sz="4450" dirty="0">
              <a:latin typeface="Calibri" panose="020F0502020204030204" pitchFamily="34" charset="0"/>
              <a:cs typeface="Calibri" panose="020F0502020204030204" pitchFamily="34" charset="0"/>
            </a:endParaRPr>
          </a:p>
        </p:txBody>
      </p:sp>
      <p:sp>
        <p:nvSpPr>
          <p:cNvPr id="4" name="Text 1"/>
          <p:cNvSpPr/>
          <p:nvPr/>
        </p:nvSpPr>
        <p:spPr>
          <a:xfrm>
            <a:off x="702348" y="3516418"/>
            <a:ext cx="7556421" cy="1849908"/>
          </a:xfrm>
          <a:prstGeom prst="rect">
            <a:avLst/>
          </a:prstGeom>
          <a:noFill/>
          <a:ln/>
        </p:spPr>
        <p:txBody>
          <a:bodyPr wrap="none" lIns="0" tIns="0" rIns="0" bIns="0" rtlCol="0" anchor="t"/>
          <a:lstStyle/>
          <a:p>
            <a:pPr algn="ctr">
              <a:lnSpc>
                <a:spcPts val="2850"/>
              </a:lnSpc>
            </a:pPr>
            <a:r>
              <a:rPr lang="he-IL" sz="2400" b="1" i="1" dirty="0">
                <a:solidFill>
                  <a:schemeClr val="bg1"/>
                </a:solidFill>
                <a:latin typeface="Calibri" panose="020F0502020204030204" pitchFamily="34" charset="0"/>
                <a:cs typeface="Calibri" panose="020F0502020204030204" pitchFamily="34" charset="0"/>
              </a:rPr>
              <a:t>מה הם הגורמים שעלולים לגרום</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לשבץ מוחי?</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וכמה הם משפיעים?</a:t>
            </a:r>
            <a:endParaRPr lang="en-US" sz="2000" dirty="0">
              <a:solidFill>
                <a:schemeClr val="bg1"/>
              </a:solidFill>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F1FE8D22-CE91-AFA1-DB9E-5F5123EA4F6A}"/>
              </a:ext>
            </a:extLst>
          </p:cNvPr>
          <p:cNvSpPr txBox="1"/>
          <p:nvPr/>
        </p:nvSpPr>
        <p:spPr>
          <a:xfrm>
            <a:off x="2429691" y="5891877"/>
            <a:ext cx="4284616" cy="1323439"/>
          </a:xfrm>
          <a:prstGeom prst="rect">
            <a:avLst/>
          </a:prstGeom>
          <a:noFill/>
        </p:spPr>
        <p:txBody>
          <a:bodyPr wrap="square" rtlCol="1">
            <a:spAutoFit/>
          </a:bodyPr>
          <a:lstStyle/>
          <a:p>
            <a:pPr algn="ctr"/>
            <a:r>
              <a:rPr lang="he-IL" sz="3200" b="1" dirty="0">
                <a:solidFill>
                  <a:srgbClr val="D69DE3"/>
                </a:solidFill>
              </a:rPr>
              <a:t>מגישים:</a:t>
            </a:r>
          </a:p>
          <a:p>
            <a:pPr algn="ctr"/>
            <a:r>
              <a:rPr lang="he-IL" sz="2400" b="1" dirty="0">
                <a:solidFill>
                  <a:schemeClr val="bg1"/>
                </a:solidFill>
              </a:rPr>
              <a:t>לירון כהן</a:t>
            </a:r>
          </a:p>
          <a:p>
            <a:pPr algn="ctr"/>
            <a:r>
              <a:rPr lang="he-IL" sz="2400" b="1" dirty="0">
                <a:solidFill>
                  <a:schemeClr val="bg1"/>
                </a:solidFill>
              </a:rPr>
              <a:t>עומר אפטר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3465-9A00-09C9-3DD3-C69DF06AE3B3}"/>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97DBCDE-DB29-B682-9DBB-D695B2ED0EC4}"/>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לחץ דם גבוה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2236D826-FEB1-C41E-421F-79B383BCF459}"/>
              </a:ext>
            </a:extLst>
          </p:cNvPr>
          <p:cNvSpPr txBox="1"/>
          <p:nvPr/>
        </p:nvSpPr>
        <p:spPr>
          <a:xfrm>
            <a:off x="1446407" y="1693871"/>
            <a:ext cx="4405753" cy="5632311"/>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לחץ דם גבוה ומתוכם כמה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לחץ דם גבוה ומתוכם בערך כ-4% שזהו מספר מועט שכן היה להם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כ-15% אחוז מתוך אלו שכן היו עם לחץ דם גבוה קיבלו שבץ מוחי.</a:t>
            </a:r>
          </a:p>
        </p:txBody>
      </p:sp>
      <p:pic>
        <p:nvPicPr>
          <p:cNvPr id="5" name="תמונה 4">
            <a:extLst>
              <a:ext uri="{FF2B5EF4-FFF2-40B4-BE49-F238E27FC236}">
                <a16:creationId xmlns:a16="http://schemas.microsoft.com/office/drawing/2014/main" id="{ECD6A0F4-5ED4-3A12-ED26-C73DE2CDE903}"/>
              </a:ext>
            </a:extLst>
          </p:cNvPr>
          <p:cNvPicPr>
            <a:picLocks noChangeAspect="1"/>
          </p:cNvPicPr>
          <p:nvPr/>
        </p:nvPicPr>
        <p:blipFill>
          <a:blip r:embed="rId3"/>
          <a:stretch>
            <a:fillRect/>
          </a:stretch>
        </p:blipFill>
        <p:spPr>
          <a:xfrm>
            <a:off x="6043493" y="1611182"/>
            <a:ext cx="7515225" cy="5715000"/>
          </a:xfrm>
          <a:prstGeom prst="rect">
            <a:avLst/>
          </a:prstGeom>
        </p:spPr>
      </p:pic>
    </p:spTree>
    <p:extLst>
      <p:ext uri="{BB962C8B-B14F-4D97-AF65-F5344CB8AC3E}">
        <p14:creationId xmlns:p14="http://schemas.microsoft.com/office/powerpoint/2010/main" val="89717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6B46-D286-D8BC-21F0-CC174BDBC72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B3A9EAA8-53CC-6BA2-6D75-7E3844AD8446}"/>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בעיית האי-איזון של סיווג ה-</a:t>
            </a:r>
            <a:r>
              <a:rPr lang="en-US" sz="4800" dirty="0">
                <a:solidFill>
                  <a:srgbClr val="D69DE3"/>
                </a:solidFill>
                <a:latin typeface="Calibri" panose="020F0502020204030204" pitchFamily="34" charset="0"/>
              </a:rPr>
              <a:t>LABEL</a:t>
            </a:r>
            <a:r>
              <a:rPr lang="he-IL" sz="4800" dirty="0">
                <a:solidFill>
                  <a:srgbClr val="D69DE3"/>
                </a:solidFill>
                <a:latin typeface="Calibri" panose="020F0502020204030204" pitchFamily="34" charset="0"/>
              </a:rPr>
              <a:t> (</a:t>
            </a:r>
            <a:r>
              <a:rPr lang="en-US" sz="4800" dirty="0">
                <a:solidFill>
                  <a:srgbClr val="D69DE3"/>
                </a:solidFill>
                <a:latin typeface="Calibri" panose="020F0502020204030204" pitchFamily="34" charset="0"/>
              </a:rPr>
              <a:t>stroke</a:t>
            </a:r>
            <a:r>
              <a:rPr lang="he-IL" sz="4800" dirty="0">
                <a:solidFill>
                  <a:srgbClr val="D69DE3"/>
                </a:solidFill>
                <a:latin typeface="Calibri" panose="020F0502020204030204" pitchFamily="34" charset="0"/>
              </a:rPr>
              <a:t>)</a:t>
            </a:r>
            <a:endParaRPr lang="en-US" sz="4800" dirty="0">
              <a:solidFill>
                <a:srgbClr val="D69DE3"/>
              </a:solidFill>
            </a:endParaRPr>
          </a:p>
        </p:txBody>
      </p:sp>
      <p:sp>
        <p:nvSpPr>
          <p:cNvPr id="2" name="תיבת טקסט 1">
            <a:extLst>
              <a:ext uri="{FF2B5EF4-FFF2-40B4-BE49-F238E27FC236}">
                <a16:creationId xmlns:a16="http://schemas.microsoft.com/office/drawing/2014/main" id="{0ACDC082-A715-0E6D-A2D2-3C41B129A0D3}"/>
              </a:ext>
            </a:extLst>
          </p:cNvPr>
          <p:cNvSpPr txBox="1"/>
          <p:nvPr/>
        </p:nvSpPr>
        <p:spPr>
          <a:xfrm>
            <a:off x="1446407" y="1693871"/>
            <a:ext cx="4588629" cy="5262979"/>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נשווה בין כמות המטופלים במערך הנתונים שלנו שקיבלו ולא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כי כמות המטופלים בבסיס הנתונים שקיבלו שבץ מוחי מהווה קצת פחות מ-5% מסך כל המטופלים</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אי-איזון זה יוצר קושי לאימון המודל וזיהוי נכון של שבץ,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כך מודל "טיפש" יכול להגיע לרמת דיוק של כ-95%.</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p:txBody>
      </p:sp>
      <p:pic>
        <p:nvPicPr>
          <p:cNvPr id="6" name="תמונה 5" descr="תמונה שמכילה טקסט, צילום מסך, תרשים, עלילה&#10;&#10;תוכן בינה מלאכותית גנרטיבית עשוי להיות שגוי.">
            <a:extLst>
              <a:ext uri="{FF2B5EF4-FFF2-40B4-BE49-F238E27FC236}">
                <a16:creationId xmlns:a16="http://schemas.microsoft.com/office/drawing/2014/main" id="{4AB57260-5690-B9F3-1246-6A68E733D478}"/>
              </a:ext>
            </a:extLst>
          </p:cNvPr>
          <p:cNvPicPr>
            <a:picLocks noChangeAspect="1"/>
          </p:cNvPicPr>
          <p:nvPr/>
        </p:nvPicPr>
        <p:blipFill>
          <a:blip r:embed="rId3"/>
          <a:stretch>
            <a:fillRect/>
          </a:stretch>
        </p:blipFill>
        <p:spPr>
          <a:xfrm>
            <a:off x="6035036" y="1796337"/>
            <a:ext cx="8180324" cy="5453549"/>
          </a:xfrm>
          <a:prstGeom prst="rect">
            <a:avLst/>
          </a:prstGeom>
        </p:spPr>
      </p:pic>
    </p:spTree>
    <p:extLst>
      <p:ext uri="{BB962C8B-B14F-4D97-AF65-F5344CB8AC3E}">
        <p14:creationId xmlns:p14="http://schemas.microsoft.com/office/powerpoint/2010/main" val="4013523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437323" y="317840"/>
            <a:ext cx="8902898" cy="708779"/>
          </a:xfrm>
          <a:prstGeom prst="rect">
            <a:avLst/>
          </a:prstGeom>
          <a:noFill/>
          <a:ln/>
        </p:spPr>
        <p:txBody>
          <a:bodyPr wrap="none" lIns="0" tIns="0" rIns="0" bIns="0" rtlCol="0" anchor="t"/>
          <a:lstStyle/>
          <a:p>
            <a:pPr>
              <a:lnSpc>
                <a:spcPts val="5550"/>
              </a:lnSpc>
            </a:pPr>
            <a:r>
              <a:rPr lang="he-IL" sz="4800" dirty="0">
                <a:solidFill>
                  <a:srgbClr val="D69DE3"/>
                </a:solidFill>
                <a:latin typeface="Calibri" panose="020F0502020204030204" pitchFamily="34" charset="0"/>
              </a:rPr>
              <a:t>הסבר על האלגוריתמים בהם השתמשנו לסיווג</a:t>
            </a:r>
            <a:endParaRPr lang="en-US" sz="4450" dirty="0">
              <a:solidFill>
                <a:srgbClr val="D69DE3"/>
              </a:solidFill>
            </a:endParaRPr>
          </a:p>
        </p:txBody>
      </p:sp>
      <p:sp>
        <p:nvSpPr>
          <p:cNvPr id="4" name="Shape 2"/>
          <p:cNvSpPr/>
          <p:nvPr/>
        </p:nvSpPr>
        <p:spPr>
          <a:xfrm>
            <a:off x="7428549" y="1365099"/>
            <a:ext cx="6407944" cy="2292501"/>
          </a:xfrm>
          <a:prstGeom prst="roundRect">
            <a:avLst>
              <a:gd name="adj" fmla="val 3878"/>
            </a:avLst>
          </a:prstGeom>
          <a:noFill/>
          <a:ln w="30480">
            <a:solidFill>
              <a:srgbClr val="414677"/>
            </a:solidFill>
            <a:prstDash val="solid"/>
          </a:ln>
        </p:spPr>
        <p:txBody>
          <a:bodyPr/>
          <a:lstStyle/>
          <a:p>
            <a:endParaRPr lang="he-IL"/>
          </a:p>
        </p:txBody>
      </p:sp>
      <p:sp>
        <p:nvSpPr>
          <p:cNvPr id="5" name="Shape 3"/>
          <p:cNvSpPr/>
          <p:nvPr/>
        </p:nvSpPr>
        <p:spPr>
          <a:xfrm>
            <a:off x="7428549" y="1365099"/>
            <a:ext cx="121920" cy="2292501"/>
          </a:xfrm>
          <a:prstGeom prst="roundRect">
            <a:avLst>
              <a:gd name="adj" fmla="val 78139"/>
            </a:avLst>
          </a:prstGeom>
          <a:solidFill>
            <a:srgbClr val="EEAEF6"/>
          </a:solidFill>
          <a:ln/>
        </p:spPr>
        <p:txBody>
          <a:bodyPr/>
          <a:lstStyle/>
          <a:p>
            <a:endParaRPr lang="he-IL"/>
          </a:p>
        </p:txBody>
      </p:sp>
      <p:sp>
        <p:nvSpPr>
          <p:cNvPr id="8" name="Shape 6"/>
          <p:cNvSpPr/>
          <p:nvPr/>
        </p:nvSpPr>
        <p:spPr>
          <a:xfrm>
            <a:off x="793790" y="1365099"/>
            <a:ext cx="6408063" cy="2292501"/>
          </a:xfrm>
          <a:prstGeom prst="roundRect">
            <a:avLst>
              <a:gd name="adj" fmla="val 3878"/>
            </a:avLst>
          </a:prstGeom>
          <a:noFill/>
          <a:ln w="30480">
            <a:solidFill>
              <a:srgbClr val="414677"/>
            </a:solidFill>
            <a:prstDash val="solid"/>
          </a:ln>
        </p:spPr>
        <p:txBody>
          <a:bodyPr/>
          <a:lstStyle/>
          <a:p>
            <a:endParaRPr lang="he-IL"/>
          </a:p>
        </p:txBody>
      </p:sp>
      <p:sp>
        <p:nvSpPr>
          <p:cNvPr id="9" name="Shape 7"/>
          <p:cNvSpPr/>
          <p:nvPr/>
        </p:nvSpPr>
        <p:spPr>
          <a:xfrm>
            <a:off x="793790" y="1365099"/>
            <a:ext cx="121920" cy="2292501"/>
          </a:xfrm>
          <a:prstGeom prst="roundRect">
            <a:avLst>
              <a:gd name="adj" fmla="val 78139"/>
            </a:avLst>
          </a:prstGeom>
          <a:solidFill>
            <a:srgbClr val="EEAEF6"/>
          </a:solidFill>
          <a:ln/>
        </p:spPr>
        <p:txBody>
          <a:bodyPr/>
          <a:lstStyle/>
          <a:p>
            <a:endParaRPr lang="he-IL"/>
          </a:p>
        </p:txBody>
      </p:sp>
      <p:sp>
        <p:nvSpPr>
          <p:cNvPr id="12" name="Shape 10"/>
          <p:cNvSpPr/>
          <p:nvPr/>
        </p:nvSpPr>
        <p:spPr>
          <a:xfrm>
            <a:off x="7428549" y="3968174"/>
            <a:ext cx="6407944" cy="2093714"/>
          </a:xfrm>
          <a:prstGeom prst="roundRect">
            <a:avLst>
              <a:gd name="adj" fmla="val 4550"/>
            </a:avLst>
          </a:prstGeom>
          <a:noFill/>
          <a:ln w="30480">
            <a:solidFill>
              <a:srgbClr val="414677"/>
            </a:solidFill>
            <a:prstDash val="solid"/>
          </a:ln>
        </p:spPr>
        <p:txBody>
          <a:bodyPr/>
          <a:lstStyle/>
          <a:p>
            <a:endParaRPr lang="he-IL"/>
          </a:p>
        </p:txBody>
      </p:sp>
      <p:sp>
        <p:nvSpPr>
          <p:cNvPr id="13" name="Shape 11"/>
          <p:cNvSpPr/>
          <p:nvPr/>
        </p:nvSpPr>
        <p:spPr>
          <a:xfrm>
            <a:off x="7428549" y="3968174"/>
            <a:ext cx="121920" cy="2093714"/>
          </a:xfrm>
          <a:prstGeom prst="roundRect">
            <a:avLst>
              <a:gd name="adj" fmla="val 78139"/>
            </a:avLst>
          </a:prstGeom>
          <a:solidFill>
            <a:srgbClr val="EEAEF6"/>
          </a:solidFill>
          <a:ln/>
        </p:spPr>
        <p:txBody>
          <a:bodyPr/>
          <a:lstStyle/>
          <a:p>
            <a:endParaRPr lang="he-IL"/>
          </a:p>
        </p:txBody>
      </p:sp>
      <p:sp>
        <p:nvSpPr>
          <p:cNvPr id="16" name="Shape 14"/>
          <p:cNvSpPr/>
          <p:nvPr/>
        </p:nvSpPr>
        <p:spPr>
          <a:xfrm>
            <a:off x="793789" y="3942048"/>
            <a:ext cx="6408063" cy="2093714"/>
          </a:xfrm>
          <a:prstGeom prst="roundRect">
            <a:avLst>
              <a:gd name="adj" fmla="val 4550"/>
            </a:avLst>
          </a:prstGeom>
          <a:noFill/>
          <a:ln w="30480">
            <a:solidFill>
              <a:srgbClr val="414677"/>
            </a:solidFill>
            <a:prstDash val="solid"/>
          </a:ln>
        </p:spPr>
        <p:txBody>
          <a:bodyPr/>
          <a:lstStyle/>
          <a:p>
            <a:endParaRPr lang="he-IL"/>
          </a:p>
        </p:txBody>
      </p:sp>
      <p:sp>
        <p:nvSpPr>
          <p:cNvPr id="17" name="Shape 15"/>
          <p:cNvSpPr/>
          <p:nvPr/>
        </p:nvSpPr>
        <p:spPr>
          <a:xfrm>
            <a:off x="793789" y="3942048"/>
            <a:ext cx="121920" cy="2093714"/>
          </a:xfrm>
          <a:prstGeom prst="roundRect">
            <a:avLst>
              <a:gd name="adj" fmla="val 78139"/>
            </a:avLst>
          </a:prstGeom>
          <a:solidFill>
            <a:srgbClr val="EEAEF6"/>
          </a:solidFill>
          <a:ln/>
        </p:spPr>
        <p:txBody>
          <a:bodyPr/>
          <a:lstStyle/>
          <a:p>
            <a:endParaRPr lang="he-IL"/>
          </a:p>
        </p:txBody>
      </p:sp>
      <p:sp>
        <p:nvSpPr>
          <p:cNvPr id="20" name="תיבת טקסט 19">
            <a:extLst>
              <a:ext uri="{FF2B5EF4-FFF2-40B4-BE49-F238E27FC236}">
                <a16:creationId xmlns:a16="http://schemas.microsoft.com/office/drawing/2014/main" id="{707FF9C7-8A4C-CED6-B9DF-74E283F68394}"/>
              </a:ext>
            </a:extLst>
          </p:cNvPr>
          <p:cNvSpPr txBox="1"/>
          <p:nvPr/>
        </p:nvSpPr>
        <p:spPr>
          <a:xfrm>
            <a:off x="8219113" y="1547298"/>
            <a:ext cx="5525589" cy="1938992"/>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en-US" sz="20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he-IL" sz="2000" dirty="0">
                <a:solidFill>
                  <a:schemeClr val="bg1"/>
                </a:solidFill>
                <a:latin typeface="Arial" panose="020B0604020202020204" pitchFamily="34" charset="0"/>
                <a:ea typeface="Times New Roman" panose="02020603050405020304" pitchFamily="18" charset="0"/>
              </a:rPr>
              <a:t> – זהו מודל סטטיסטי ה</a:t>
            </a:r>
            <a:r>
              <a:rPr lang="he-IL" sz="2000" dirty="0">
                <a:solidFill>
                  <a:schemeClr val="bg1"/>
                </a:solidFill>
                <a:latin typeface="Calibri" panose="020F0502020204030204" pitchFamily="34" charset="0"/>
                <a:ea typeface="Times New Roman" panose="02020603050405020304" pitchFamily="18" charset="0"/>
              </a:rPr>
              <a:t>משמש כמודל ההסתברות של מעמד או אירוע מסוים קיים. למשל: עובר/נכשל, ניצחון/הפסד, חי/מת או בריא/חולה. לכל אובייקט שיזוהה יוקצה הסתברות בין 0 ל-1, עם סכום של אחד.</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1" name="תיבת טקסט 20">
            <a:extLst>
              <a:ext uri="{FF2B5EF4-FFF2-40B4-BE49-F238E27FC236}">
                <a16:creationId xmlns:a16="http://schemas.microsoft.com/office/drawing/2014/main" id="{ED599AC2-B541-2B46-13FC-37001A932B0B}"/>
              </a:ext>
            </a:extLst>
          </p:cNvPr>
          <p:cNvSpPr txBox="1"/>
          <p:nvPr/>
        </p:nvSpPr>
        <p:spPr>
          <a:xfrm>
            <a:off x="1573455" y="1441222"/>
            <a:ext cx="5525589" cy="2554545"/>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K-Nearest Neighbors</a:t>
            </a:r>
            <a:r>
              <a:rPr lang="he-IL" sz="2000" dirty="0">
                <a:solidFill>
                  <a:schemeClr val="bg1"/>
                </a:solidFill>
                <a:latin typeface="Calibri" panose="020F0502020204030204" pitchFamily="34" charset="0"/>
                <a:ea typeface="Times New Roman" panose="02020603050405020304" pitchFamily="18" charset="0"/>
              </a:rPr>
              <a:t> - אלגוריתם השכן הקרוב הוא אלגוריתם שבו הפונקציה מקורבת באופן מקומי בלבד וכל החישובים נדחים עד סיווגה. הקלט תלוי ב-</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 </a:t>
            </a:r>
            <a:r>
              <a:rPr lang="he-IL" sz="2000" dirty="0">
                <a:solidFill>
                  <a:schemeClr val="bg1"/>
                </a:solidFill>
                <a:latin typeface="Calibri" panose="020F0502020204030204" pitchFamily="34" charset="0"/>
                <a:ea typeface="Times New Roman" panose="02020603050405020304" pitchFamily="18" charset="0"/>
              </a:rPr>
              <a:t>התצפיות הקרובות במרחב התכונות (פיצ'רים). שימוש בו</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he-IL" sz="2000" dirty="0">
                <a:solidFill>
                  <a:schemeClr val="bg1"/>
                </a:solidFill>
                <a:latin typeface="Calibri" panose="020F0502020204030204" pitchFamily="34" charset="0"/>
                <a:ea typeface="Times New Roman" panose="02020603050405020304" pitchFamily="18" charset="0"/>
              </a:rPr>
              <a:t>יכול להיעשות לסיווג או לרגרסיה. עבור הסיווג: בהינתן קלט של דוגמה חדשה, האלגוריתם משייכה לקבוצה.</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2" name="תיבת טקסט 21">
            <a:extLst>
              <a:ext uri="{FF2B5EF4-FFF2-40B4-BE49-F238E27FC236}">
                <a16:creationId xmlns:a16="http://schemas.microsoft.com/office/drawing/2014/main" id="{4086AF45-8FFE-7C80-076A-11847DA763F8}"/>
              </a:ext>
            </a:extLst>
          </p:cNvPr>
          <p:cNvSpPr txBox="1"/>
          <p:nvPr/>
        </p:nvSpPr>
        <p:spPr>
          <a:xfrm>
            <a:off x="8219113" y="4072198"/>
            <a:ext cx="5525589" cy="2298065"/>
          </a:xfrm>
          <a:prstGeom prst="rect">
            <a:avLst/>
          </a:prstGeom>
          <a:noFill/>
        </p:spPr>
        <p:txBody>
          <a:bodyPr wrap="square" rtlCol="1">
            <a:spAutoFit/>
          </a:bodyPr>
          <a:lstStyle/>
          <a:p>
            <a:pPr>
              <a:lnSpc>
                <a:spcPct val="115000"/>
              </a:lnSpc>
              <a:spcAft>
                <a:spcPts val="1000"/>
              </a:spcAft>
            </a:pP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 </a:t>
            </a:r>
            <a:r>
              <a:rPr lang="he-IL" sz="2000" dirty="0">
                <a:solidFill>
                  <a:schemeClr val="bg1"/>
                </a:solidFill>
                <a:latin typeface="Calibri" panose="020F0502020204030204" pitchFamily="34" charset="0"/>
                <a:ea typeface="Times New Roman" panose="02020603050405020304" pitchFamily="18" charset="0"/>
              </a:rPr>
              <a:t>- עץ החלטה יכול לשמש כמודל חיזוי, הממפה תצפיות על פריט ויוצר מסקנות על ערך היעד של הפריט. במבנה של עצים אלה, עלים מייצגים סיווגים אפשריים וענפים מייצגים צירופים של תכונות אשר יובילו למחלקות הסיווג.</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3" name="תיבת טקסט 22">
            <a:extLst>
              <a:ext uri="{FF2B5EF4-FFF2-40B4-BE49-F238E27FC236}">
                <a16:creationId xmlns:a16="http://schemas.microsoft.com/office/drawing/2014/main" id="{C6270F24-98CD-C2BD-1964-308E13D9A3A0}"/>
              </a:ext>
            </a:extLst>
          </p:cNvPr>
          <p:cNvSpPr txBox="1"/>
          <p:nvPr/>
        </p:nvSpPr>
        <p:spPr>
          <a:xfrm>
            <a:off x="1005065" y="3954551"/>
            <a:ext cx="6107311" cy="2081211"/>
          </a:xfrm>
          <a:prstGeom prst="rect">
            <a:avLst/>
          </a:prstGeom>
          <a:noFill/>
        </p:spPr>
        <p:txBody>
          <a:bodyPr wrap="square" rtlCol="1">
            <a:spAutoFit/>
          </a:bodyPr>
          <a:lstStyle/>
          <a:p>
            <a:pPr>
              <a:lnSpc>
                <a:spcPct val="115000"/>
              </a:lnSpc>
              <a:spcAft>
                <a:spcPts val="1000"/>
              </a:spcAft>
            </a:pPr>
            <a:r>
              <a:rPr lang="en-US" sz="1900" dirty="0" err="1">
                <a:solidFill>
                  <a:schemeClr val="bg1"/>
                </a:solidFill>
                <a:latin typeface="Calibri" panose="020F0502020204030204" pitchFamily="34" charset="0"/>
                <a:cs typeface="Arial" panose="020B0604020202020204" pitchFamily="34" charset="0"/>
              </a:rPr>
              <a:t>Adaboost</a:t>
            </a:r>
            <a:r>
              <a:rPr lang="he-IL" sz="1900" dirty="0">
                <a:solidFill>
                  <a:schemeClr val="bg1"/>
                </a:solidFill>
                <a:latin typeface="Calibri" panose="020F0502020204030204" pitchFamily="34" charset="0"/>
              </a:rPr>
              <a:t> -  זהו אלגוריתם למידה המחפש מספר קטן של מסווגים "חזקים" מתוך קבוצה של מסווגים "חלשים". מקדם השגיאה של מסווג "חלש" קטן מ-%50 בעוד שמקדם השגיאה של מסווג "חזק" קטן מאוד מ-</a:t>
            </a:r>
            <a:r>
              <a:rPr lang="el-GR" sz="1900" dirty="0">
                <a:solidFill>
                  <a:schemeClr val="bg1"/>
                </a:solidFill>
                <a:latin typeface="Calibri" panose="020F0502020204030204" pitchFamily="34" charset="0"/>
                <a:cs typeface="Arial" panose="020B0604020202020204" pitchFamily="34" charset="0"/>
              </a:rPr>
              <a:t>ε </a:t>
            </a:r>
            <a:r>
              <a:rPr lang="he-IL" sz="1900" dirty="0">
                <a:solidFill>
                  <a:schemeClr val="bg1"/>
                </a:solidFill>
                <a:latin typeface="Calibri" panose="020F0502020204030204" pitchFamily="34" charset="0"/>
              </a:rPr>
              <a:t>. האלגוריתם מעניק משקל גדול לשגיאות בזיהוי (בכך מגדיל את סיכוייהן לסיווג מתאים בהמשך). המשקל מסמל את חשיבות התכונה. </a:t>
            </a:r>
          </a:p>
        </p:txBody>
      </p:sp>
      <p:sp>
        <p:nvSpPr>
          <p:cNvPr id="26" name="Shape 10">
            <a:extLst>
              <a:ext uri="{FF2B5EF4-FFF2-40B4-BE49-F238E27FC236}">
                <a16:creationId xmlns:a16="http://schemas.microsoft.com/office/drawing/2014/main" id="{FD86806F-DABE-A04B-AB2F-958E387316D1}"/>
              </a:ext>
            </a:extLst>
          </p:cNvPr>
          <p:cNvSpPr/>
          <p:nvPr/>
        </p:nvSpPr>
        <p:spPr>
          <a:xfrm>
            <a:off x="3867957" y="6320210"/>
            <a:ext cx="5779011" cy="1863237"/>
          </a:xfrm>
          <a:prstGeom prst="roundRect">
            <a:avLst>
              <a:gd name="adj" fmla="val 4550"/>
            </a:avLst>
          </a:prstGeom>
          <a:noFill/>
          <a:ln w="30480">
            <a:solidFill>
              <a:srgbClr val="414677"/>
            </a:solidFill>
            <a:prstDash val="solid"/>
          </a:ln>
        </p:spPr>
        <p:txBody>
          <a:bodyPr/>
          <a:lstStyle/>
          <a:p>
            <a:endParaRPr lang="he-IL"/>
          </a:p>
        </p:txBody>
      </p:sp>
      <p:sp>
        <p:nvSpPr>
          <p:cNvPr id="27" name="Shape 11">
            <a:extLst>
              <a:ext uri="{FF2B5EF4-FFF2-40B4-BE49-F238E27FC236}">
                <a16:creationId xmlns:a16="http://schemas.microsoft.com/office/drawing/2014/main" id="{09AF72AF-8258-7EA8-5ACF-16348399F450}"/>
              </a:ext>
            </a:extLst>
          </p:cNvPr>
          <p:cNvSpPr/>
          <p:nvPr/>
        </p:nvSpPr>
        <p:spPr>
          <a:xfrm>
            <a:off x="3867957" y="6320210"/>
            <a:ext cx="109954" cy="1863237"/>
          </a:xfrm>
          <a:prstGeom prst="roundRect">
            <a:avLst>
              <a:gd name="adj" fmla="val 78139"/>
            </a:avLst>
          </a:prstGeom>
          <a:solidFill>
            <a:srgbClr val="EEAEF6"/>
          </a:solidFill>
          <a:ln/>
        </p:spPr>
        <p:txBody>
          <a:bodyPr/>
          <a:lstStyle/>
          <a:p>
            <a:endParaRPr lang="he-IL"/>
          </a:p>
        </p:txBody>
      </p:sp>
      <p:sp>
        <p:nvSpPr>
          <p:cNvPr id="28" name="תיבת טקסט 27">
            <a:extLst>
              <a:ext uri="{FF2B5EF4-FFF2-40B4-BE49-F238E27FC236}">
                <a16:creationId xmlns:a16="http://schemas.microsoft.com/office/drawing/2014/main" id="{4176B8D8-A5A7-5D9B-F11E-E22DEC8183A9}"/>
              </a:ext>
            </a:extLst>
          </p:cNvPr>
          <p:cNvSpPr txBox="1"/>
          <p:nvPr/>
        </p:nvSpPr>
        <p:spPr>
          <a:xfrm>
            <a:off x="4058720" y="6320210"/>
            <a:ext cx="5525589" cy="2196499"/>
          </a:xfrm>
          <a:prstGeom prst="rect">
            <a:avLst/>
          </a:prstGeom>
          <a:noFill/>
        </p:spPr>
        <p:txBody>
          <a:bodyPr wrap="square" rtlCol="1">
            <a:spAutoFit/>
          </a:bodyPr>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מכונת וקטורים תומכים עבור בעיות סיווג, בשלב האימון מתאימים מסווג שמפריד נכון ככל האפשר בין דוגמאות אימון חיוביות ושליליות. המסווג שנוצר ב-</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הוא המפריד הליניארי אשר יוצר מרווח גדול ככל האפשר בינו לבין הדוגמאות הקרובות לו ביותר בשתי הקטגוריות. כאשר מוצגת נקודה חדשה, האלגוריתם יזהה האם היא ממוקמת בתוך הקו המגדיר את הקבוצה, או מחוצה לו.</a:t>
            </a:r>
            <a:endParaRPr lang="en-US" sz="1600" dirty="0">
              <a:solidFill>
                <a:schemeClr val="bg1"/>
              </a:solidFill>
              <a:latin typeface="Calibri" panose="020F0502020204030204" pitchFamily="34" charset="0"/>
              <a:cs typeface="Arial" panose="020B0604020202020204" pitchFamily="34" charset="0"/>
            </a:endParaRPr>
          </a:p>
          <a:p>
            <a:endParaRPr lang="he-IL" sz="1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mc:AlternateContent xmlns:mc="http://schemas.openxmlformats.org/markup-compatibility/2006">
        <mc:Choice xmlns:a14="http://schemas.microsoft.com/office/drawing/2010/main" Requires="a14">
          <p:sp>
            <p:nvSpPr>
              <p:cNvPr id="9" name="תיבת טקסט 8">
                <a:extLst>
                  <a:ext uri="{FF2B5EF4-FFF2-40B4-BE49-F238E27FC236}">
                    <a16:creationId xmlns:a16="http://schemas.microsoft.com/office/drawing/2014/main" id="{00BA81BD-655A-BD46-5B33-81FB62D9C3A4}"/>
                  </a:ext>
                </a:extLst>
              </p:cNvPr>
              <p:cNvSpPr txBox="1"/>
              <p:nvPr/>
            </p:nvSpPr>
            <p:spPr>
              <a:xfrm>
                <a:off x="1817914" y="3153795"/>
                <a:ext cx="10108474" cy="3754874"/>
              </a:xfrm>
              <a:prstGeom prst="rect">
                <a:avLst/>
              </a:prstGeom>
              <a:noFill/>
            </p:spPr>
            <p:txBody>
              <a:bodyPr wrap="square" rtlCol="1">
                <a:spAutoFit/>
              </a:bodyPr>
              <a:lstStyle/>
              <a:p>
                <a:r>
                  <a:rPr lang="he-IL" sz="3600" b="1" dirty="0">
                    <a:solidFill>
                      <a:srgbClr val="EEAEF6"/>
                    </a:solidFill>
                  </a:rPr>
                  <a:t>הערכת ביצועים</a:t>
                </a:r>
                <a:r>
                  <a:rPr lang="en-US" sz="3600" b="1" dirty="0">
                    <a:solidFill>
                      <a:srgbClr val="EEAEF6"/>
                    </a:solidFill>
                  </a:rPr>
                  <a:t>:</a:t>
                </a:r>
                <a:endParaRPr lang="he-IL" sz="3600" b="1" dirty="0">
                  <a:solidFill>
                    <a:srgbClr val="EEAEF6"/>
                  </a:solidFill>
                </a:endParaRPr>
              </a:p>
              <a:p>
                <a:endParaRPr lang="en-US" sz="2400" dirty="0">
                  <a:solidFill>
                    <a:schemeClr val="bg1"/>
                  </a:solidFill>
                </a:endParaRPr>
              </a:p>
              <a:p>
                <a:pPr marL="285750" lvl="0" indent="-285750">
                  <a:buFont typeface="Arial" panose="020B0604020202020204" pitchFamily="34" charset="0"/>
                  <a:buChar char="•"/>
                </a:pPr>
                <a:r>
                  <a:rPr lang="he-IL" sz="2200" dirty="0">
                    <a:solidFill>
                      <a:schemeClr val="bg1"/>
                    </a:solidFill>
                  </a:rPr>
                  <a:t>נעשה שימוש במדדים:</a:t>
                </a:r>
              </a:p>
              <a:p>
                <a:pPr marL="742950" lvl="1" indent="-285750">
                  <a:buFont typeface="Arial" panose="020B0604020202020204" pitchFamily="34" charset="0"/>
                  <a:buChar char="•"/>
                </a:pPr>
                <a:r>
                  <a:rPr lang="en-US" sz="2200" dirty="0">
                    <a:solidFill>
                      <a:schemeClr val="bg1"/>
                    </a:solidFill>
                  </a:rPr>
                  <a:t>Recall</a:t>
                </a:r>
                <a:r>
                  <a:rPr lang="he-IL" sz="2200" dirty="0">
                    <a:solidFill>
                      <a:schemeClr val="bg1"/>
                    </a:solidFill>
                  </a:rPr>
                  <a:t>: כמה מהמטופלים אשר חולי שבץ סווגו כחולי שבץ ע"י המודל.</a:t>
                </a:r>
              </a:p>
              <a:p>
                <a:pPr marL="742950" lvl="1" indent="-285750">
                  <a:buFont typeface="Arial" panose="020B0604020202020204" pitchFamily="34" charset="0"/>
                  <a:buChar char="•"/>
                </a:pPr>
                <a:r>
                  <a:rPr lang="en-US" sz="2200" dirty="0">
                    <a:solidFill>
                      <a:schemeClr val="bg1"/>
                    </a:solidFill>
                  </a:rPr>
                  <a:t>Precision</a:t>
                </a:r>
                <a:r>
                  <a:rPr lang="he-IL" sz="2200" dirty="0">
                    <a:solidFill>
                      <a:schemeClr val="bg1"/>
                    </a:solidFill>
                  </a:rPr>
                  <a:t>: כמה מהמטופלים אשר סווגו כחולי שבץ באמת חולי שבץ.</a:t>
                </a:r>
              </a:p>
              <a:p>
                <a:pPr marL="742950" lvl="1" indent="-285750">
                  <a:buFont typeface="Arial" panose="020B0604020202020204" pitchFamily="34" charset="0"/>
                  <a:buChar char="•"/>
                </a:pPr>
                <a14:m>
                  <m:oMath xmlns:m="http://schemas.openxmlformats.org/officeDocument/2006/math">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𝐹</m:t>
                        </m:r>
                      </m:e>
                      <m:sub>
                        <m:r>
                          <a:rPr lang="en-US" sz="2200" i="1">
                            <a:solidFill>
                              <a:schemeClr val="bg1"/>
                            </a:solidFill>
                            <a:latin typeface="Cambria Math" panose="02040503050406030204" pitchFamily="18" charset="0"/>
                          </a:rPr>
                          <m:t>1</m:t>
                        </m:r>
                      </m:sub>
                    </m:sSub>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𝑠𝑐𝑜𝑟𝑒</m:t>
                    </m:r>
                  </m:oMath>
                </a14:m>
                <a:r>
                  <a:rPr lang="he-IL" sz="2200" dirty="0">
                    <a:solidFill>
                      <a:schemeClr val="bg1"/>
                    </a:solidFill>
                  </a:rPr>
                  <a:t>: ממוצע הרמוני של </a:t>
                </a:r>
                <a:r>
                  <a:rPr lang="en-US" sz="2200" dirty="0">
                    <a:solidFill>
                      <a:schemeClr val="bg1"/>
                    </a:solidFill>
                  </a:rPr>
                  <a:t>Recall</a:t>
                </a:r>
                <a:r>
                  <a:rPr lang="he-IL" sz="2200" dirty="0">
                    <a:solidFill>
                      <a:schemeClr val="bg1"/>
                    </a:solidFill>
                  </a:rPr>
                  <a:t> ו-</a:t>
                </a:r>
                <a:r>
                  <a:rPr lang="en-US" sz="2200" dirty="0">
                    <a:solidFill>
                      <a:schemeClr val="bg1"/>
                    </a:solidFill>
                  </a:rPr>
                  <a:t>Precision</a:t>
                </a:r>
                <a:r>
                  <a:rPr lang="he-IL" sz="2200" dirty="0">
                    <a:solidFill>
                      <a:schemeClr val="bg1"/>
                    </a:solidFill>
                  </a:rPr>
                  <a:t>.</a:t>
                </a:r>
              </a:p>
              <a:p>
                <a:pPr marL="742950" lvl="1" indent="-285750">
                  <a:buFont typeface="Arial" panose="020B0604020202020204" pitchFamily="34" charset="0"/>
                  <a:buChar char="•"/>
                </a:pPr>
                <a:r>
                  <a:rPr lang="he-IL" sz="2200" dirty="0">
                    <a:solidFill>
                      <a:schemeClr val="bg1"/>
                    </a:solidFill>
                  </a:rPr>
                  <a:t>דיוק (</a:t>
                </a:r>
                <a:r>
                  <a:rPr lang="en-US" sz="2200" dirty="0">
                    <a:solidFill>
                      <a:schemeClr val="bg1"/>
                    </a:solidFill>
                  </a:rPr>
                  <a:t>Accuracy</a:t>
                </a:r>
                <a:r>
                  <a:rPr lang="he-IL" sz="2200" dirty="0">
                    <a:solidFill>
                      <a:schemeClr val="bg1"/>
                    </a:solidFill>
                  </a:rPr>
                  <a:t>): דיוק כללי של סיווג.</a:t>
                </a:r>
              </a:p>
              <a:p>
                <a:pPr marL="285750" lvl="0" indent="-285750">
                  <a:buFont typeface="Arial" panose="020B0604020202020204" pitchFamily="34" charset="0"/>
                  <a:buChar char="•"/>
                </a:pPr>
                <a:r>
                  <a:rPr lang="he-IL" sz="2200" dirty="0">
                    <a:solidFill>
                      <a:schemeClr val="bg1"/>
                    </a:solidFill>
                  </a:rPr>
                  <a:t>*מהמטרה שלנו נרצה שמודל יהיה עם </a:t>
                </a:r>
                <a:r>
                  <a:rPr lang="en-US" sz="2200" dirty="0">
                    <a:solidFill>
                      <a:schemeClr val="bg1"/>
                    </a:solidFill>
                  </a:rPr>
                  <a:t>Recall</a:t>
                </a:r>
                <a:r>
                  <a:rPr lang="he-IL" sz="2200" dirty="0">
                    <a:solidFill>
                      <a:schemeClr val="bg1"/>
                    </a:solidFill>
                  </a:rPr>
                  <a:t> גבוה בשביל לסווג כמה שיותר חולי שבץ כחולי שבץ עם מחיר מינימלי ל</a:t>
                </a:r>
                <a:r>
                  <a:rPr lang="en-US" sz="2200" dirty="0">
                    <a:solidFill>
                      <a:schemeClr val="bg1"/>
                    </a:solidFill>
                  </a:rPr>
                  <a:t>Precision</a:t>
                </a:r>
                <a:r>
                  <a:rPr lang="he-IL" sz="2200" dirty="0">
                    <a:solidFill>
                      <a:schemeClr val="bg1"/>
                    </a:solidFill>
                  </a:rPr>
                  <a:t> ו-</a:t>
                </a:r>
                <a:r>
                  <a:rPr lang="en-US" sz="2200" dirty="0">
                    <a:solidFill>
                      <a:schemeClr val="bg1"/>
                    </a:solidFill>
                  </a:rPr>
                  <a:t>Accuracy</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הניסויים מבוצעים ב</a:t>
                </a:r>
                <a:r>
                  <a:rPr lang="en-US" sz="2200" dirty="0">
                    <a:solidFill>
                      <a:schemeClr val="bg1"/>
                    </a:solidFill>
                  </a:rPr>
                  <a:t>Python-</a:t>
                </a:r>
                <a:r>
                  <a:rPr lang="he-IL" sz="2200" dirty="0">
                    <a:solidFill>
                      <a:schemeClr val="bg1"/>
                    </a:solidFill>
                  </a:rPr>
                  <a:t> בעזרת ספריית </a:t>
                </a:r>
                <a:r>
                  <a:rPr lang="en-US" sz="2200" dirty="0">
                    <a:solidFill>
                      <a:schemeClr val="bg1"/>
                    </a:solidFill>
                  </a:rPr>
                  <a:t>SKLEARN</a:t>
                </a:r>
                <a:r>
                  <a:rPr lang="he-IL" sz="2200" dirty="0">
                    <a:solidFill>
                      <a:schemeClr val="bg1"/>
                    </a:solidFill>
                  </a:rPr>
                  <a:t>.</a:t>
                </a:r>
                <a:r>
                  <a:rPr lang="he-IL" sz="2400" dirty="0">
                    <a:solidFill>
                      <a:schemeClr val="bg1"/>
                    </a:solidFill>
                  </a:rPr>
                  <a:t> </a:t>
                </a:r>
              </a:p>
            </p:txBody>
          </p:sp>
        </mc:Choice>
        <mc:Fallback>
          <p:sp>
            <p:nvSpPr>
              <p:cNvPr id="9" name="תיבת טקסט 8">
                <a:extLst>
                  <a:ext uri="{FF2B5EF4-FFF2-40B4-BE49-F238E27FC236}">
                    <a16:creationId xmlns:a16="http://schemas.microsoft.com/office/drawing/2014/main" id="{00BA81BD-655A-BD46-5B33-81FB62D9C3A4}"/>
                  </a:ext>
                </a:extLst>
              </p:cNvPr>
              <p:cNvSpPr txBox="1">
                <a:spLocks noRot="1" noChangeAspect="1" noMove="1" noResize="1" noEditPoints="1" noAdjustHandles="1" noChangeArrowheads="1" noChangeShapeType="1" noTextEdit="1"/>
              </p:cNvSpPr>
              <p:nvPr/>
            </p:nvSpPr>
            <p:spPr>
              <a:xfrm>
                <a:off x="1817914" y="3153795"/>
                <a:ext cx="10108474" cy="3754874"/>
              </a:xfrm>
              <a:prstGeom prst="rect">
                <a:avLst/>
              </a:prstGeom>
              <a:blipFill>
                <a:blip r:embed="rId4"/>
                <a:stretch>
                  <a:fillRect t="-2760" r="-1870" b="-2760"/>
                </a:stretch>
              </a:blipFill>
            </p:spPr>
            <p:txBody>
              <a:bodyPr/>
              <a:lstStyle/>
              <a:p>
                <a:r>
                  <a:rPr lang="he-IL">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3102-54EE-B2E9-5FF4-80DABE38934D}"/>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15C953-E568-891F-CE30-C2EF3C52A87C}"/>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Calibri" panose="020F0502020204030204" pitchFamily="34" charset="0"/>
              </a:rPr>
              <a:t>השוואת ביצוע של כל אלגוריתם עבור מערך הנתונים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186819E7-B800-788B-2AB5-1A5F09136B5A}"/>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sp>
        <p:nvSpPr>
          <p:cNvPr id="10" name="תיבת טקסט 9">
            <a:extLst>
              <a:ext uri="{FF2B5EF4-FFF2-40B4-BE49-F238E27FC236}">
                <a16:creationId xmlns:a16="http://schemas.microsoft.com/office/drawing/2014/main" id="{8E91E152-A3A2-326F-92CD-4CC68092CE16}"/>
              </a:ext>
            </a:extLst>
          </p:cNvPr>
          <p:cNvSpPr txBox="1"/>
          <p:nvPr/>
        </p:nvSpPr>
        <p:spPr>
          <a:xfrm>
            <a:off x="598715" y="1668492"/>
            <a:ext cx="4669970" cy="5940088"/>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כי המודלים </a:t>
            </a:r>
            <a:br>
              <a:rPr lang="en-US" sz="2400" dirty="0">
                <a:solidFill>
                  <a:schemeClr val="bg1"/>
                </a:solidFill>
                <a:latin typeface="Calibri" panose="020F0502020204030204" pitchFamily="34" charset="0"/>
              </a:rPr>
            </a:br>
            <a:r>
              <a:rPr lang="en-US" sz="2400" dirty="0">
                <a:solidFill>
                  <a:schemeClr val="bg1"/>
                </a:solidFill>
                <a:ea typeface="Batang" panose="020B0503020000020004" pitchFamily="18" charset="-127"/>
              </a:rPr>
              <a:t>Logistic-Regression</a:t>
            </a:r>
            <a:r>
              <a:rPr lang="he-IL" sz="2400" dirty="0">
                <a:solidFill>
                  <a:schemeClr val="bg1"/>
                </a:solidFill>
                <a:ea typeface="Batang" panose="020B0503020000020004" pitchFamily="18" charset="-127"/>
              </a:rPr>
              <a:t> ו – </a:t>
            </a:r>
            <a:r>
              <a:rPr lang="en-US" sz="2400" dirty="0">
                <a:solidFill>
                  <a:schemeClr val="bg1"/>
                </a:solidFill>
                <a:ea typeface="Batang" panose="020B0503020000020004" pitchFamily="18" charset="-127"/>
              </a:rPr>
              <a:t>SVM</a:t>
            </a:r>
            <a:br>
              <a:rPr lang="en-US" sz="2400" dirty="0">
                <a:solidFill>
                  <a:schemeClr val="bg1"/>
                </a:solidFill>
                <a:ea typeface="Batang" panose="020B0503020000020004" pitchFamily="18" charset="-127"/>
              </a:rPr>
            </a:br>
            <a:r>
              <a:rPr lang="he-IL" sz="2400" dirty="0">
                <a:solidFill>
                  <a:schemeClr val="bg1"/>
                </a:solidFill>
                <a:ea typeface="Batang" panose="020B0503020000020004" pitchFamily="18" charset="-127"/>
              </a:rPr>
              <a:t>תפסו יותר מקריים חיוביים(שבץ) אך עם הקרבה יחסית משמעותית לדיוק.</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למרות ששאר המודלים השיגו דיוקים הרבה יותר טוב (אם כי פחות מן דיוק מודל טיפש) הם לא תפסו חלק נכבד מן המקריים החיוביים(שבץ)</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נראה ש- </a:t>
            </a:r>
            <a:r>
              <a:rPr lang="en-US" sz="2400" dirty="0">
                <a:solidFill>
                  <a:schemeClr val="bg1"/>
                </a:solidFill>
                <a:latin typeface="Microsoft GothicNeo" panose="020B0503020000020004" pitchFamily="34" charset="-127"/>
                <a:ea typeface="Batang" panose="020B0503020000020004" pitchFamily="18" charset="-127"/>
              </a:rPr>
              <a:t>Logistic-Regression</a:t>
            </a:r>
            <a:r>
              <a:rPr lang="he-IL" sz="2400" dirty="0">
                <a:solidFill>
                  <a:schemeClr val="bg1"/>
                </a:solidFill>
                <a:latin typeface="Microsoft GothicNeo" panose="020B0503020000020004" pitchFamily="34" charset="-127"/>
                <a:ea typeface="Batang" panose="020B0503020000020004" pitchFamily="18" charset="-127"/>
              </a:rPr>
              <a:t> נותן את התוצאה הכי טובה ביחס למדד </a:t>
            </a:r>
            <a:r>
              <a:rPr lang="en-US" sz="2400" dirty="0">
                <a:solidFill>
                  <a:schemeClr val="bg1"/>
                </a:solidFill>
                <a:latin typeface="Microsoft GothicNeo" panose="020B0503020000020004" pitchFamily="34" charset="-127"/>
                <a:ea typeface="Batang" panose="020B0503020000020004" pitchFamily="18" charset="-127"/>
              </a:rPr>
              <a:t>F1</a:t>
            </a:r>
            <a:r>
              <a:rPr lang="he-IL" sz="2400" dirty="0">
                <a:solidFill>
                  <a:schemeClr val="bg1"/>
                </a:solidFill>
                <a:latin typeface="Microsoft GothicNeo" panose="020B0503020000020004" pitchFamily="34" charset="-127"/>
                <a:ea typeface="Batang" panose="020B0503020000020004" pitchFamily="18" charset="-127"/>
              </a:rPr>
              <a:t>.</a:t>
            </a: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Calibri" panose="020F0502020204030204" pitchFamily="34" charset="0"/>
            </a:endParaRPr>
          </a:p>
        </p:txBody>
      </p:sp>
      <p:pic>
        <p:nvPicPr>
          <p:cNvPr id="7" name="תמונה 6" descr="תמונה שמכילה טקסט, צילום מסך, מספר, גופן&#10;&#10;תוכן בינה מלאכותית גנרטיבית עשוי להיות שגוי.">
            <a:extLst>
              <a:ext uri="{FF2B5EF4-FFF2-40B4-BE49-F238E27FC236}">
                <a16:creationId xmlns:a16="http://schemas.microsoft.com/office/drawing/2014/main" id="{6C6861DE-AF51-AC29-593E-3A92909FAF35}"/>
              </a:ext>
            </a:extLst>
          </p:cNvPr>
          <p:cNvPicPr>
            <a:picLocks noChangeAspect="1"/>
          </p:cNvPicPr>
          <p:nvPr/>
        </p:nvPicPr>
        <p:blipFill>
          <a:blip r:embed="rId3"/>
          <a:stretch>
            <a:fillRect/>
          </a:stretch>
        </p:blipFill>
        <p:spPr>
          <a:xfrm>
            <a:off x="5364473" y="1792074"/>
            <a:ext cx="8949299" cy="4769034"/>
          </a:xfrm>
          <a:prstGeom prst="rect">
            <a:avLst/>
          </a:prstGeom>
        </p:spPr>
      </p:pic>
    </p:spTree>
    <p:extLst>
      <p:ext uri="{BB962C8B-B14F-4D97-AF65-F5344CB8AC3E}">
        <p14:creationId xmlns:p14="http://schemas.microsoft.com/office/powerpoint/2010/main" val="71505215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4" name="Text 1"/>
          <p:cNvSpPr/>
          <p:nvPr/>
        </p:nvSpPr>
        <p:spPr>
          <a:xfrm>
            <a:off x="3163809" y="178001"/>
            <a:ext cx="5087064" cy="597694"/>
          </a:xfrm>
          <a:prstGeom prst="rect">
            <a:avLst/>
          </a:prstGeom>
          <a:noFill/>
          <a:ln/>
        </p:spPr>
        <p:txBody>
          <a:bodyPr wrap="none" lIns="0" tIns="0" rIns="0" bIns="0" rtlCol="0" anchor="t"/>
          <a:lstStyle/>
          <a:p>
            <a:pPr>
              <a:lnSpc>
                <a:spcPts val="4700"/>
              </a:lnSpc>
            </a:pPr>
            <a:r>
              <a:rPr lang="he-IL" sz="3600" dirty="0">
                <a:solidFill>
                  <a:srgbClr val="D69DE3"/>
                </a:solidFill>
              </a:rPr>
              <a:t>ניתוח והסבר התוצאות</a:t>
            </a:r>
            <a:endParaRPr lang="en-US" sz="3750" dirty="0">
              <a:solidFill>
                <a:srgbClr val="D69DE3"/>
              </a:solidFill>
            </a:endParaRPr>
          </a:p>
        </p:txBody>
      </p:sp>
      <p:sp>
        <p:nvSpPr>
          <p:cNvPr id="5" name="Shape 2"/>
          <p:cNvSpPr/>
          <p:nvPr/>
        </p:nvSpPr>
        <p:spPr>
          <a:xfrm>
            <a:off x="8342876" y="798682"/>
            <a:ext cx="191214" cy="1407676"/>
          </a:xfrm>
          <a:prstGeom prst="roundRect">
            <a:avLst>
              <a:gd name="adj" fmla="val 42012"/>
            </a:avLst>
          </a:prstGeom>
          <a:solidFill>
            <a:srgbClr val="282D5E"/>
          </a:solidFill>
          <a:ln/>
        </p:spPr>
        <p:txBody>
          <a:bodyPr/>
          <a:lstStyle/>
          <a:p>
            <a:endParaRPr lang="he-IL"/>
          </a:p>
        </p:txBody>
      </p:sp>
      <p:sp>
        <p:nvSpPr>
          <p:cNvPr id="7" name="Text 4"/>
          <p:cNvSpPr/>
          <p:nvPr/>
        </p:nvSpPr>
        <p:spPr>
          <a:xfrm>
            <a:off x="828040" y="890777"/>
            <a:ext cx="7422833" cy="611743"/>
          </a:xfrm>
          <a:prstGeom prst="rect">
            <a:avLst/>
          </a:prstGeom>
          <a:noFill/>
          <a:ln/>
        </p:spPr>
        <p:txBody>
          <a:bodyPr wrap="square" lIns="0" tIns="0" rIns="0" bIns="0" rtlCol="0" anchor="t"/>
          <a:lstStyle/>
          <a:p>
            <a:pPr>
              <a:lnSpc>
                <a:spcPct val="115000"/>
              </a:lnSpc>
              <a:spcAft>
                <a:spcPts val="1000"/>
              </a:spcAft>
            </a:pPr>
            <a:r>
              <a:rPr lang="en-US" sz="1700" dirty="0">
                <a:solidFill>
                  <a:schemeClr val="bg1"/>
                </a:solidFill>
                <a:ea typeface="Times New Roman" panose="02020603050405020304" pitchFamily="18" charset="0"/>
                <a:cs typeface="Arial" panose="020B0604020202020204" pitchFamily="34" charset="0"/>
              </a:rPr>
              <a:t>Logistic Regression</a:t>
            </a:r>
            <a:r>
              <a:rPr lang="he-IL" sz="1700" dirty="0">
                <a:solidFill>
                  <a:schemeClr val="bg1"/>
                </a:solidFill>
                <a:ea typeface="Times New Roman" panose="02020603050405020304" pitchFamily="18" charset="0"/>
              </a:rPr>
              <a:t> - האלגוריתם </a:t>
            </a:r>
            <a:r>
              <a:rPr lang="he-IL" sz="1700" dirty="0">
                <a:solidFill>
                  <a:schemeClr val="bg1"/>
                </a:solidFill>
              </a:rPr>
              <a:t>לא רק מספק מדד למידת ההתאמה של מנבא (גודל מקדם), אלא גם כיוון השיוך שלו (חיובי או שלילי). וניתן לומר זאת על המערך נתונים שלנו שנשאלו בו שאלות בו רצינו לדעת האם בהתבסס על נתון כלשהו האם יכול להיגרם שבץ מוחי כלומר שאלה של כן או לא. כך הוא יכול לסווג נכון יותר מקריים חיוביים.</a:t>
            </a:r>
          </a:p>
        </p:txBody>
      </p:sp>
      <p:sp>
        <p:nvSpPr>
          <p:cNvPr id="8" name="Shape 5"/>
          <p:cNvSpPr/>
          <p:nvPr/>
        </p:nvSpPr>
        <p:spPr>
          <a:xfrm>
            <a:off x="8111031" y="2273221"/>
            <a:ext cx="191214" cy="1407676"/>
          </a:xfrm>
          <a:prstGeom prst="roundRect">
            <a:avLst>
              <a:gd name="adj" fmla="val 42012"/>
            </a:avLst>
          </a:prstGeom>
          <a:solidFill>
            <a:srgbClr val="282D5E"/>
          </a:solidFill>
          <a:ln/>
        </p:spPr>
        <p:txBody>
          <a:bodyPr/>
          <a:lstStyle/>
          <a:p>
            <a:endParaRPr lang="he-IL"/>
          </a:p>
        </p:txBody>
      </p:sp>
      <p:sp>
        <p:nvSpPr>
          <p:cNvPr id="17" name="Shape 5">
            <a:extLst>
              <a:ext uri="{FF2B5EF4-FFF2-40B4-BE49-F238E27FC236}">
                <a16:creationId xmlns:a16="http://schemas.microsoft.com/office/drawing/2014/main" id="{44488526-D934-DBE4-63AD-8086C804FB27}"/>
              </a:ext>
            </a:extLst>
          </p:cNvPr>
          <p:cNvSpPr/>
          <p:nvPr/>
        </p:nvSpPr>
        <p:spPr>
          <a:xfrm>
            <a:off x="8015424" y="3839855"/>
            <a:ext cx="191214" cy="1407676"/>
          </a:xfrm>
          <a:prstGeom prst="roundRect">
            <a:avLst>
              <a:gd name="adj" fmla="val 42012"/>
            </a:avLst>
          </a:prstGeom>
          <a:solidFill>
            <a:srgbClr val="282D5E"/>
          </a:solidFill>
          <a:ln/>
        </p:spPr>
        <p:txBody>
          <a:bodyPr/>
          <a:lstStyle/>
          <a:p>
            <a:endParaRPr lang="he-IL"/>
          </a:p>
        </p:txBody>
      </p:sp>
      <p:sp>
        <p:nvSpPr>
          <p:cNvPr id="18" name="Shape 5">
            <a:extLst>
              <a:ext uri="{FF2B5EF4-FFF2-40B4-BE49-F238E27FC236}">
                <a16:creationId xmlns:a16="http://schemas.microsoft.com/office/drawing/2014/main" id="{B933F41B-F5CD-7AE2-0AE1-97FD7DEB4305}"/>
              </a:ext>
            </a:extLst>
          </p:cNvPr>
          <p:cNvSpPr/>
          <p:nvPr/>
        </p:nvSpPr>
        <p:spPr>
          <a:xfrm>
            <a:off x="7723983" y="5332551"/>
            <a:ext cx="191214" cy="1407676"/>
          </a:xfrm>
          <a:prstGeom prst="roundRect">
            <a:avLst>
              <a:gd name="adj" fmla="val 42012"/>
            </a:avLst>
          </a:prstGeom>
          <a:solidFill>
            <a:srgbClr val="282D5E"/>
          </a:solidFill>
          <a:ln/>
        </p:spPr>
        <p:txBody>
          <a:bodyPr/>
          <a:lstStyle/>
          <a:p>
            <a:endParaRPr lang="he-IL"/>
          </a:p>
        </p:txBody>
      </p:sp>
      <p:sp>
        <p:nvSpPr>
          <p:cNvPr id="19" name="Shape 5">
            <a:extLst>
              <a:ext uri="{FF2B5EF4-FFF2-40B4-BE49-F238E27FC236}">
                <a16:creationId xmlns:a16="http://schemas.microsoft.com/office/drawing/2014/main" id="{8028659E-71C3-A5C9-FA5B-C046A8BCD517}"/>
              </a:ext>
            </a:extLst>
          </p:cNvPr>
          <p:cNvSpPr/>
          <p:nvPr/>
        </p:nvSpPr>
        <p:spPr>
          <a:xfrm>
            <a:off x="7532769" y="6923377"/>
            <a:ext cx="191214" cy="1196649"/>
          </a:xfrm>
          <a:prstGeom prst="roundRect">
            <a:avLst>
              <a:gd name="adj" fmla="val 42012"/>
            </a:avLst>
          </a:prstGeom>
          <a:solidFill>
            <a:srgbClr val="282D5E"/>
          </a:solidFill>
          <a:ln/>
        </p:spPr>
        <p:txBody>
          <a:bodyPr/>
          <a:lstStyle/>
          <a:p>
            <a:endParaRPr lang="he-IL"/>
          </a:p>
        </p:txBody>
      </p:sp>
      <p:sp>
        <p:nvSpPr>
          <p:cNvPr id="20" name="Text 4">
            <a:extLst>
              <a:ext uri="{FF2B5EF4-FFF2-40B4-BE49-F238E27FC236}">
                <a16:creationId xmlns:a16="http://schemas.microsoft.com/office/drawing/2014/main" id="{C477E5BC-C296-6320-BC79-D30B9FF7637E}"/>
              </a:ext>
            </a:extLst>
          </p:cNvPr>
          <p:cNvSpPr/>
          <p:nvPr/>
        </p:nvSpPr>
        <p:spPr>
          <a:xfrm>
            <a:off x="592591" y="2365316"/>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K-Nearest Neighbors</a:t>
            </a:r>
            <a:r>
              <a:rPr lang="he-IL" sz="1600" dirty="0">
                <a:solidFill>
                  <a:schemeClr val="bg1"/>
                </a:solidFill>
              </a:rPr>
              <a:t> – מאי איזון המידע ומהתפלגות המעורבבת של הנקודות, כמעט בלתי אפשרי לסווג עם מודל זה כיוון שמודל זה עובד הכי טוב עם מידע שיש לו הפרדה או הבדל יותר מוגדר במרחב. זוהי כנראה הסיבה למה הוא לא הצליח לשפר ולהגיע לתוצאה טובה.</a:t>
            </a:r>
          </a:p>
        </p:txBody>
      </p:sp>
      <p:sp>
        <p:nvSpPr>
          <p:cNvPr id="21" name="Text 4">
            <a:extLst>
              <a:ext uri="{FF2B5EF4-FFF2-40B4-BE49-F238E27FC236}">
                <a16:creationId xmlns:a16="http://schemas.microsoft.com/office/drawing/2014/main" id="{931FE32D-E7BA-7EE7-E17A-55E8DCD7DE19}"/>
              </a:ext>
            </a:extLst>
          </p:cNvPr>
          <p:cNvSpPr/>
          <p:nvPr/>
        </p:nvSpPr>
        <p:spPr>
          <a:xfrm>
            <a:off x="492364" y="3925800"/>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ea typeface="Times New Roman" panose="02020603050405020304" pitchFamily="18" charset="0"/>
                <a:cs typeface="Arial" panose="020B0604020202020204" pitchFamily="34" charset="0"/>
              </a:rPr>
              <a:t> Decision Tree</a:t>
            </a:r>
            <a:r>
              <a:rPr lang="he-IL" sz="1600" dirty="0">
                <a:solidFill>
                  <a:schemeClr val="bg1"/>
                </a:solidFill>
                <a:ea typeface="Times New Roman" panose="02020603050405020304" pitchFamily="18" charset="0"/>
              </a:rPr>
              <a:t>- עבור הרבה תוויות קטגוריות, איכות התהליך של עץ הבחירה עשויה לעלות. כלומר קיימים אצלנו במערך הנתונים קטגוריות בהן יש הרבה אופציות וכך עץ ההחלטה גדל ואיכות הסיווג יורדת ולכן ניתן לראות שאחוז הדיוק של האלגוריתם הזה הוא נמוך יותר יחסית לשאר האלגוריתמים, הוא פחות מתאים כסיווג עבור מערך הנתונים שלנו בצורה יעילה.</a:t>
            </a:r>
            <a:endParaRPr lang="he-IL" sz="1600" dirty="0">
              <a:solidFill>
                <a:schemeClr val="bg1"/>
              </a:solidFill>
            </a:endParaRPr>
          </a:p>
        </p:txBody>
      </p:sp>
      <p:sp>
        <p:nvSpPr>
          <p:cNvPr id="22" name="Text 4">
            <a:extLst>
              <a:ext uri="{FF2B5EF4-FFF2-40B4-BE49-F238E27FC236}">
                <a16:creationId xmlns:a16="http://schemas.microsoft.com/office/drawing/2014/main" id="{BF26717B-4CC9-E65F-A41B-271B9F462CC2}"/>
              </a:ext>
            </a:extLst>
          </p:cNvPr>
          <p:cNvSpPr/>
          <p:nvPr/>
        </p:nvSpPr>
        <p:spPr>
          <a:xfrm>
            <a:off x="0" y="7032951"/>
            <a:ext cx="7422833" cy="611743"/>
          </a:xfrm>
          <a:prstGeom prst="rect">
            <a:avLst/>
          </a:prstGeom>
          <a:noFill/>
          <a:ln/>
        </p:spPr>
        <p:txBody>
          <a:bodyPr wrap="square" lIns="0" tIns="0" rIns="0" bIns="0" rtlCol="0" anchor="t"/>
          <a:lstStyle/>
          <a:p>
            <a:pPr>
              <a:lnSpc>
                <a:spcPct val="115000"/>
              </a:lnSpc>
              <a:spcAft>
                <a:spcPts val="1000"/>
              </a:spcAft>
            </a:pPr>
            <a:r>
              <a:rPr lang="en-US" sz="1700" dirty="0" err="1">
                <a:solidFill>
                  <a:schemeClr val="bg1"/>
                </a:solidFill>
                <a:cs typeface="Arial" panose="020B0604020202020204" pitchFamily="34" charset="0"/>
              </a:rPr>
              <a:t>Adaboost</a:t>
            </a:r>
            <a:r>
              <a:rPr lang="he-IL" sz="1700" dirty="0">
                <a:solidFill>
                  <a:schemeClr val="bg1"/>
                </a:solidFill>
              </a:rPr>
              <a:t> </a:t>
            </a:r>
            <a:r>
              <a:rPr lang="en-US" sz="1700" dirty="0">
                <a:solidFill>
                  <a:schemeClr val="bg1"/>
                </a:solidFill>
                <a:cs typeface="Arial" panose="020B0604020202020204" pitchFamily="34" charset="0"/>
              </a:rPr>
              <a:t>–</a:t>
            </a:r>
            <a:r>
              <a:rPr lang="he-IL" sz="1700" dirty="0">
                <a:solidFill>
                  <a:schemeClr val="bg1"/>
                </a:solidFill>
              </a:rPr>
              <a:t> האלגוריתם הוא רב תכליתי כלומר הוא יכול להתמודד עם טקסט כמו גם נתונים מספריים, וזה מתאר את המאגר שלנו. אך נראה שמאי איזון והתפלגות המסד נתונים הוא התקשה להגיע לתוצאות טובות.</a:t>
            </a:r>
            <a:endParaRPr lang="en-US" sz="1700" dirty="0">
              <a:solidFill>
                <a:schemeClr val="bg1"/>
              </a:solidFill>
              <a:cs typeface="Arial" panose="020B0604020202020204" pitchFamily="34" charset="0"/>
            </a:endParaRPr>
          </a:p>
        </p:txBody>
      </p:sp>
      <p:sp>
        <p:nvSpPr>
          <p:cNvPr id="23" name="Text 4">
            <a:extLst>
              <a:ext uri="{FF2B5EF4-FFF2-40B4-BE49-F238E27FC236}">
                <a16:creationId xmlns:a16="http://schemas.microsoft.com/office/drawing/2014/main" id="{3231BF50-19B3-4C07-9BA7-272D4E52F1C3}"/>
              </a:ext>
            </a:extLst>
          </p:cNvPr>
          <p:cNvSpPr/>
          <p:nvPr/>
        </p:nvSpPr>
        <p:spPr>
          <a:xfrm>
            <a:off x="237851" y="5368052"/>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SVM</a:t>
            </a:r>
            <a:r>
              <a:rPr lang="he-IL" sz="1600" dirty="0">
                <a:solidFill>
                  <a:schemeClr val="bg1"/>
                </a:solidFill>
              </a:rPr>
              <a:t> – ידוע כי אלגוריתם </a:t>
            </a:r>
            <a:r>
              <a:rPr lang="en-US" sz="1600" dirty="0">
                <a:solidFill>
                  <a:schemeClr val="bg1"/>
                </a:solidFill>
                <a:cs typeface="Arial" panose="020B0604020202020204" pitchFamily="34" charset="0"/>
              </a:rPr>
              <a:t>SVM</a:t>
            </a:r>
            <a:r>
              <a:rPr lang="he-IL" sz="1600" dirty="0">
                <a:solidFill>
                  <a:schemeClr val="bg1"/>
                </a:solidFill>
              </a:rPr>
              <a:t> לא עובד טוב עם מערך נתונים גדול אך אצלנו המערך נתונים אינו כל כך גדול (כ-5000 שורות) ולכן האלגוריתם עובד עליו בצורה יעילה. כך יותר קל לאלגוריתם לסווג בין הנתונים כי הוא צריך למצוא מישור מפריד כך שבין דוגמאות האימון לבין המפריד יהיו שוליים רחבים ככל האפשר וככל שמערך הנתונים קטן יותר יהיה קל יותר לאלגוריתם לבצע את ההפרדה המקסימאלית.</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62E1F126-CE95-60B5-598C-A82E3571EC1D}"/>
              </a:ext>
            </a:extLst>
          </p:cNvPr>
          <p:cNvSpPr txBox="1"/>
          <p:nvPr/>
        </p:nvSpPr>
        <p:spPr>
          <a:xfrm>
            <a:off x="576943" y="1944190"/>
            <a:ext cx="4637315" cy="4385816"/>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הוספנו לניתוח מה קורה כאשר מורידים </a:t>
            </a:r>
            <a:r>
              <a:rPr lang="he-IL" sz="2400" dirty="0" err="1">
                <a:solidFill>
                  <a:schemeClr val="bg1"/>
                </a:solidFill>
                <a:latin typeface="Calibri" panose="020F0502020204030204" pitchFamily="34" charset="0"/>
              </a:rPr>
              <a:t>מימד</a:t>
            </a:r>
            <a:r>
              <a:rPr lang="he-IL" sz="2400" dirty="0">
                <a:solidFill>
                  <a:schemeClr val="bg1"/>
                </a:solidFill>
                <a:latin typeface="Calibri" panose="020F0502020204030204" pitchFamily="34" charset="0"/>
              </a:rPr>
              <a:t> בעזרת ספריית </a:t>
            </a:r>
            <a:r>
              <a:rPr lang="en-US" sz="2400" dirty="0">
                <a:solidFill>
                  <a:schemeClr val="bg1"/>
                </a:solidFill>
                <a:latin typeface="Calibri" panose="020F0502020204030204" pitchFamily="34" charset="0"/>
                <a:cs typeface="Arial" panose="020B0604020202020204" pitchFamily="34" charset="0"/>
              </a:rPr>
              <a:t>PCA</a:t>
            </a:r>
            <a:r>
              <a:rPr lang="he-IL" sz="2400" dirty="0">
                <a:solidFill>
                  <a:schemeClr val="bg1"/>
                </a:solidFill>
                <a:latin typeface="Calibri" panose="020F0502020204030204" pitchFamily="34" charset="0"/>
              </a:rPr>
              <a:t>.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קודם נראה כמה ממדים אפשר להוריד לפני שפוגעים יותר מדי בנכונות התהליך לגבי המסד המקורי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למסד המקורי אחרי </a:t>
            </a:r>
            <a:r>
              <a:rPr lang="en-US" sz="2400" dirty="0">
                <a:solidFill>
                  <a:schemeClr val="bg1"/>
                </a:solidFill>
                <a:latin typeface="Calibri" panose="020F0502020204030204" pitchFamily="34" charset="0"/>
              </a:rPr>
              <a:t>preprocessing</a:t>
            </a:r>
            <a:r>
              <a:rPr lang="he-IL" sz="2400" dirty="0">
                <a:solidFill>
                  <a:schemeClr val="bg1"/>
                </a:solidFill>
                <a:latin typeface="Calibri" panose="020F0502020204030204" pitchFamily="34" charset="0"/>
              </a:rPr>
              <a:t> יש 21 ממדים.</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נראה שנוכל להוריד את כמות הממדים ל14 ממדים לפני שנפגע בנכונות</a:t>
            </a:r>
          </a:p>
        </p:txBody>
      </p:sp>
      <p:sp>
        <p:nvSpPr>
          <p:cNvPr id="2" name="Text 1">
            <a:extLst>
              <a:ext uri="{FF2B5EF4-FFF2-40B4-BE49-F238E27FC236}">
                <a16:creationId xmlns:a16="http://schemas.microsoft.com/office/drawing/2014/main" id="{D17B9554-576F-40AD-1EC9-9EEBDAA1289A}"/>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8" name="תמונה 7" descr="תמונה שמכילה טקסט, צילום מסך, קו, עלילה&#10;&#10;תוכן בינה מלאכותית גנרטיבית עשוי להיות שגוי.">
            <a:extLst>
              <a:ext uri="{FF2B5EF4-FFF2-40B4-BE49-F238E27FC236}">
                <a16:creationId xmlns:a16="http://schemas.microsoft.com/office/drawing/2014/main" id="{3A852225-6368-825E-DA5E-06DF235D9731}"/>
              </a:ext>
            </a:extLst>
          </p:cNvPr>
          <p:cNvPicPr>
            <a:picLocks noChangeAspect="1"/>
          </p:cNvPicPr>
          <p:nvPr/>
        </p:nvPicPr>
        <p:blipFill>
          <a:blip r:embed="rId3"/>
          <a:stretch>
            <a:fillRect/>
          </a:stretch>
        </p:blipFill>
        <p:spPr>
          <a:xfrm>
            <a:off x="5651857" y="1695451"/>
            <a:ext cx="7704914" cy="5778686"/>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BBFF-CD28-7973-E0CE-B21156E02E47}"/>
            </a:ext>
          </a:extLst>
        </p:cNvPr>
        <p:cNvGrpSpPr/>
        <p:nvPr/>
      </p:nvGrpSpPr>
      <p:grpSpPr>
        <a:xfrm>
          <a:off x="0" y="0"/>
          <a:ext cx="0" cy="0"/>
          <a:chOff x="0" y="0"/>
          <a:chExt cx="0" cy="0"/>
        </a:xfrm>
      </p:grpSpPr>
      <p:sp>
        <p:nvSpPr>
          <p:cNvPr id="12" name="תיבת טקסט 11">
            <a:extLst>
              <a:ext uri="{FF2B5EF4-FFF2-40B4-BE49-F238E27FC236}">
                <a16:creationId xmlns:a16="http://schemas.microsoft.com/office/drawing/2014/main" id="{2E74FF65-6E26-9639-2426-4D9D0929C28C}"/>
              </a:ext>
            </a:extLst>
          </p:cNvPr>
          <p:cNvSpPr txBox="1"/>
          <p:nvPr/>
        </p:nvSpPr>
        <p:spPr>
          <a:xfrm>
            <a:off x="576943" y="1944190"/>
            <a:ext cx="4637315" cy="5386090"/>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מודל ה</a:t>
            </a:r>
            <a:r>
              <a:rPr lang="en-US" sz="2400" dirty="0">
                <a:solidFill>
                  <a:schemeClr val="bg1"/>
                </a:solidFill>
                <a:latin typeface="Calibri" panose="020F0502020204030204" pitchFamily="34" charset="0"/>
              </a:rPr>
              <a:t>PCA</a:t>
            </a:r>
            <a:r>
              <a:rPr lang="he-IL" sz="2400" dirty="0">
                <a:solidFill>
                  <a:schemeClr val="bg1"/>
                </a:solidFill>
                <a:latin typeface="Calibri" panose="020F0502020204030204" pitchFamily="34" charset="0"/>
              </a:rPr>
              <a:t> השתמש ב-14 ממדים בהשוואה זו.</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שהשימוש ב-</a:t>
            </a:r>
            <a:r>
              <a:rPr lang="en-US" sz="2400" dirty="0">
                <a:solidFill>
                  <a:schemeClr val="bg1"/>
                </a:solidFill>
                <a:latin typeface="Calibri" panose="020F0502020204030204" pitchFamily="34" charset="0"/>
              </a:rPr>
              <a:t>PCA</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לא עוזר למודלים להגיע לתוצאה </a:t>
            </a:r>
            <a:r>
              <a:rPr lang="he-IL" sz="2400">
                <a:solidFill>
                  <a:schemeClr val="bg1"/>
                </a:solidFill>
                <a:latin typeface="Calibri" panose="020F0502020204030204" pitchFamily="34" charset="0"/>
              </a:rPr>
              <a:t>יותר טובה.</a:t>
            </a:r>
            <a:endParaRPr lang="he-IL" sz="2400" dirty="0">
              <a:solidFill>
                <a:schemeClr val="bg1"/>
              </a:solidFill>
              <a:latin typeface="Calibri" panose="020F0502020204030204" pitchFamily="34" charset="0"/>
            </a:endParaRP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הסיבה היא כנראה שהמסד נתונים מכיל נתונים קטגוריאליים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(לדו': </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אשר אין להם מבנה לינארי.</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שיטה זו מניחה שלמידע יש מבנה ליניארי כך שהיא לא ממש עובדת בשביל מסד זה.</a:t>
            </a:r>
          </a:p>
          <a:p>
            <a:pPr marL="342900" indent="-342900">
              <a:spcBef>
                <a:spcPts val="600"/>
              </a:spcBef>
              <a:buFont typeface="Arial" panose="020B0604020202020204" pitchFamily="34" charset="0"/>
              <a:buChar char="•"/>
            </a:pPr>
            <a:endParaRPr lang="en-US" sz="1200" dirty="0">
              <a:solidFill>
                <a:schemeClr val="bg1"/>
              </a:solidFill>
            </a:endParaRPr>
          </a:p>
          <a:p>
            <a:pPr>
              <a:spcBef>
                <a:spcPts val="600"/>
              </a:spcBef>
            </a:pPr>
            <a:endParaRPr lang="he-IL" sz="2400" dirty="0">
              <a:solidFill>
                <a:schemeClr val="bg1"/>
              </a:solidFill>
            </a:endParaRPr>
          </a:p>
        </p:txBody>
      </p:sp>
      <p:sp>
        <p:nvSpPr>
          <p:cNvPr id="2" name="Text 1">
            <a:extLst>
              <a:ext uri="{FF2B5EF4-FFF2-40B4-BE49-F238E27FC236}">
                <a16:creationId xmlns:a16="http://schemas.microsoft.com/office/drawing/2014/main" id="{C5DB7B01-B542-811D-A556-2C326A47D4B4}"/>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6" name="תמונה 5" descr="תמונה שמכילה טקסט, צילום מסך, מספר, גופן&#10;&#10;תוכן בינה מלאכותית גנרטיבית עשוי להיות שגוי.">
            <a:extLst>
              <a:ext uri="{FF2B5EF4-FFF2-40B4-BE49-F238E27FC236}">
                <a16:creationId xmlns:a16="http://schemas.microsoft.com/office/drawing/2014/main" id="{F49B7B02-C91E-AC93-EAEF-BF510DFAA521}"/>
              </a:ext>
            </a:extLst>
          </p:cNvPr>
          <p:cNvPicPr>
            <a:picLocks noChangeAspect="1"/>
          </p:cNvPicPr>
          <p:nvPr/>
        </p:nvPicPr>
        <p:blipFill>
          <a:blip r:embed="rId3"/>
          <a:stretch>
            <a:fillRect/>
          </a:stretch>
        </p:blipFill>
        <p:spPr>
          <a:xfrm>
            <a:off x="5367327" y="1288391"/>
            <a:ext cx="8533730" cy="6186954"/>
          </a:xfrm>
          <a:prstGeom prst="rect">
            <a:avLst/>
          </a:prstGeom>
        </p:spPr>
      </p:pic>
    </p:spTree>
    <p:extLst>
      <p:ext uri="{BB962C8B-B14F-4D97-AF65-F5344CB8AC3E}">
        <p14:creationId xmlns:p14="http://schemas.microsoft.com/office/powerpoint/2010/main" val="35793210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3C88D10F-AF43-D96A-CA2A-9C3AF4E2DB20}"/>
              </a:ext>
            </a:extLst>
          </p:cNvPr>
          <p:cNvSpPr txBox="1"/>
          <p:nvPr/>
        </p:nvSpPr>
        <p:spPr>
          <a:xfrm>
            <a:off x="1100324" y="1633646"/>
            <a:ext cx="7315200"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3461076E-DE72-E684-D19B-6D2A106EB00F}"/>
              </a:ext>
            </a:extLst>
          </p:cNvPr>
          <p:cNvSpPr txBox="1"/>
          <p:nvPr/>
        </p:nvSpPr>
        <p:spPr>
          <a:xfrm>
            <a:off x="313508" y="2625636"/>
            <a:ext cx="8216537" cy="3970318"/>
          </a:xfrm>
          <a:prstGeom prst="rect">
            <a:avLst/>
          </a:prstGeom>
          <a:noFill/>
        </p:spPr>
        <p:txBody>
          <a:bodyPr wrap="square" rtlCol="1">
            <a:spAutoFit/>
          </a:bodyPr>
          <a:lstStyle/>
          <a:p>
            <a:r>
              <a:rPr lang="he-IL" sz="2800" dirty="0">
                <a:solidFill>
                  <a:schemeClr val="bg1"/>
                </a:solidFill>
              </a:rPr>
              <a:t>מטרת המחקר היא להשוות בין מודלים שונים של למידת מכונה על בסיס ביצועיהם במאגר</a:t>
            </a:r>
            <a:r>
              <a:rPr lang="en-US" sz="2800" dirty="0">
                <a:solidFill>
                  <a:schemeClr val="bg1"/>
                </a:solidFill>
              </a:rPr>
              <a:t> ,Stroke Prediction  </a:t>
            </a:r>
            <a:r>
              <a:rPr lang="he-IL" sz="2800" dirty="0">
                <a:solidFill>
                  <a:schemeClr val="bg1"/>
                </a:solidFill>
              </a:rPr>
              <a:t>לזהות את הגורמים המשפיעים ביותר על הסיכון לשבץ מוחי, ולבחון שיפורים פוטנציאליים באמצעות ניתוח תכונות, הפחתת ממדים</a:t>
            </a:r>
            <a:r>
              <a:rPr lang="en-US" sz="2800" dirty="0">
                <a:solidFill>
                  <a:schemeClr val="bg1"/>
                </a:solidFill>
              </a:rPr>
              <a:t> (PCA), </a:t>
            </a:r>
            <a:r>
              <a:rPr lang="he-IL" sz="2800" dirty="0">
                <a:solidFill>
                  <a:schemeClr val="bg1"/>
                </a:solidFill>
              </a:rPr>
              <a:t>ועיבוד מקדים לנתונים</a:t>
            </a:r>
            <a:r>
              <a:rPr lang="en-US" sz="2800" dirty="0">
                <a:solidFill>
                  <a:schemeClr val="bg1"/>
                </a:solidFill>
              </a:rPr>
              <a:t>.</a:t>
            </a:r>
            <a:br>
              <a:rPr lang="en-US" sz="2800" dirty="0">
                <a:solidFill>
                  <a:schemeClr val="bg1"/>
                </a:solidFill>
              </a:rPr>
            </a:br>
            <a:r>
              <a:rPr lang="he-IL" sz="2800" dirty="0">
                <a:solidFill>
                  <a:schemeClr val="bg1"/>
                </a:solidFill>
              </a:rPr>
              <a:t>תוצאות המחקר יספקו תובנות לגבי המודלים האופטימליים לסיווג מטופלים בסיכון לשבץ מוחי, ויתרמו להבנה טובה יותר של קשרים בין משתנים רפואיים לבין הופעת שבץ</a:t>
            </a:r>
            <a:r>
              <a:rPr lang="en-US" sz="2800" dirty="0">
                <a:solidFill>
                  <a:schemeClr val="bg1"/>
                </a:solidFill>
              </a:rPr>
              <a:t>.</a:t>
            </a:r>
          </a:p>
          <a:p>
            <a:endParaRPr lang="he-IL" sz="2800" dirty="0">
              <a:solidFill>
                <a:schemeClr val="bg1"/>
              </a:solidFill>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B4760-938A-D9B4-93A0-7B66418FCCA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8534597-908F-0298-FBC0-897134C326BB}"/>
              </a:ext>
            </a:extLst>
          </p:cNvPr>
          <p:cNvPicPr>
            <a:picLocks noChangeAspect="1"/>
          </p:cNvPicPr>
          <p:nvPr/>
        </p:nvPicPr>
        <p:blipFill>
          <a:blip r:embed="rId3"/>
          <a:stretch>
            <a:fillRect/>
          </a:stretch>
        </p:blipFill>
        <p:spPr>
          <a:xfrm>
            <a:off x="0" y="0"/>
            <a:ext cx="5760720" cy="8229600"/>
          </a:xfrm>
          <a:prstGeom prst="rect">
            <a:avLst/>
          </a:prstGeom>
        </p:spPr>
      </p:pic>
      <p:sp>
        <p:nvSpPr>
          <p:cNvPr id="4" name="תיבת טקסט 3">
            <a:extLst>
              <a:ext uri="{FF2B5EF4-FFF2-40B4-BE49-F238E27FC236}">
                <a16:creationId xmlns:a16="http://schemas.microsoft.com/office/drawing/2014/main" id="{82C2A839-FB87-7FAB-B079-4839BDCD9F35}"/>
              </a:ext>
            </a:extLst>
          </p:cNvPr>
          <p:cNvSpPr txBox="1"/>
          <p:nvPr/>
        </p:nvSpPr>
        <p:spPr>
          <a:xfrm>
            <a:off x="5760720" y="964866"/>
            <a:ext cx="7315200" cy="584775"/>
          </a:xfrm>
          <a:prstGeom prst="rect">
            <a:avLst/>
          </a:prstGeom>
          <a:noFill/>
        </p:spPr>
        <p:txBody>
          <a:bodyPr wrap="square">
            <a:spAutoFit/>
          </a:bodyPr>
          <a:lstStyle/>
          <a:p>
            <a:r>
              <a:rPr lang="he-IL" sz="3200" dirty="0">
                <a:solidFill>
                  <a:schemeClr val="bg1"/>
                </a:solidFill>
                <a:latin typeface="Arial" panose="020B0604020202020204" pitchFamily="34" charset="0"/>
                <a:cs typeface="Arial" panose="020B0604020202020204" pitchFamily="34" charset="0"/>
              </a:rPr>
              <a:t>לסיכום</a:t>
            </a:r>
            <a:endParaRPr lang="he-IL" sz="3200" dirty="0">
              <a:solidFill>
                <a:schemeClr val="bg1"/>
              </a:solidFill>
            </a:endParaRPr>
          </a:p>
        </p:txBody>
      </p:sp>
    </p:spTree>
    <p:extLst>
      <p:ext uri="{BB962C8B-B14F-4D97-AF65-F5344CB8AC3E}">
        <p14:creationId xmlns:p14="http://schemas.microsoft.com/office/powerpoint/2010/main" val="31158219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410472" y="80656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4" name="Text 1"/>
          <p:cNvSpPr/>
          <p:nvPr/>
        </p:nvSpPr>
        <p:spPr>
          <a:xfrm>
            <a:off x="1071682" y="1636041"/>
            <a:ext cx="6243518" cy="708779"/>
          </a:xfrm>
          <a:prstGeom prst="rect">
            <a:avLst/>
          </a:prstGeom>
          <a:noFill/>
          <a:ln/>
        </p:spPr>
        <p:txBody>
          <a:bodyPr wrap="none" lIns="0" tIns="0" rIns="0" bIns="0" rtlCol="0" anchor="t"/>
          <a:lstStyle/>
          <a:p>
            <a:pPr>
              <a:lnSpc>
                <a:spcPts val="5550"/>
              </a:lnSpc>
            </a:pPr>
            <a:r>
              <a:rPr lang="he-IL" sz="4800" b="1" dirty="0">
                <a:solidFill>
                  <a:srgbClr val="D69DE3"/>
                </a:solidFill>
                <a:latin typeface="Calibri" panose="020F0502020204030204" pitchFamily="34" charset="0"/>
              </a:rPr>
              <a:t>מהו שבץ מוחי?</a:t>
            </a:r>
            <a:endParaRPr lang="en-US" sz="4450" b="1" dirty="0">
              <a:solidFill>
                <a:srgbClr val="D69DE3"/>
              </a:solidFill>
            </a:endParaRPr>
          </a:p>
        </p:txBody>
      </p:sp>
      <p:sp>
        <p:nvSpPr>
          <p:cNvPr id="7" name="תיבת טקסט 6">
            <a:extLst>
              <a:ext uri="{FF2B5EF4-FFF2-40B4-BE49-F238E27FC236}">
                <a16:creationId xmlns:a16="http://schemas.microsoft.com/office/drawing/2014/main" id="{C43E3257-8C9D-42E7-5585-99B17D9AEFCF}"/>
              </a:ext>
            </a:extLst>
          </p:cNvPr>
          <p:cNvSpPr txBox="1"/>
          <p:nvPr/>
        </p:nvSpPr>
        <p:spPr>
          <a:xfrm>
            <a:off x="927990" y="3053524"/>
            <a:ext cx="7575929" cy="4154984"/>
          </a:xfrm>
          <a:prstGeom prst="rect">
            <a:avLst/>
          </a:prstGeom>
          <a:noFill/>
        </p:spPr>
        <p:txBody>
          <a:bodyPr wrap="square" rtlCol="1">
            <a:spAutoFit/>
          </a:bodyPr>
          <a:lstStyle/>
          <a:p>
            <a:pPr marL="285750" indent="-285750">
              <a:buFont typeface="Arial" panose="020B0604020202020204" pitchFamily="34" charset="0"/>
              <a:buChar char="•"/>
            </a:pPr>
            <a:r>
              <a:rPr lang="he-IL" sz="2400" dirty="0">
                <a:solidFill>
                  <a:schemeClr val="bg1"/>
                </a:solidFill>
                <a:latin typeface="Calibri" panose="020F0502020204030204" pitchFamily="34" charset="0"/>
              </a:rPr>
              <a:t>אירוע מוחי (שנקרא גם שבץ מוחי) מתרחש כאשר ישנה הפרעה פתאומית בהספקת הדם לרקמת המוח.</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ההפרעה הזאת גורמת נזק נוירולוגי אשר יכול לבוא לידי ביטוי בדרכים שונות ובהן הפרעה בדיבור, חולשה או שיתוק של הגפיים וקשיים בהליכה. לעיתים עלול אירוע מוחי לגרום למוות. </a:t>
            </a:r>
          </a:p>
          <a:p>
            <a:pPr marL="285750" indent="-285750">
              <a:buFont typeface="Arial" panose="020B0604020202020204" pitchFamily="34" charset="0"/>
              <a:buChar char="•"/>
            </a:pPr>
            <a:r>
              <a:rPr lang="he-IL" sz="2400" dirty="0">
                <a:solidFill>
                  <a:schemeClr val="bg1"/>
                </a:solidFill>
                <a:latin typeface="Calibri" panose="020F0502020204030204" pitchFamily="34" charset="0"/>
              </a:rPr>
              <a:t>הוא הגורם העיקרי לנכות אצל מבוגרים בעולם המערבי והסיבה השנייה למוות ברחבי העולם.</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בישראל, לפי נתוני משרד הבריאות, מתרחשים כ-15,000 מקרים חדשים של שבץ מוחי מדי שנה.</a:t>
            </a:r>
          </a:p>
          <a:p>
            <a:endParaRPr lang="he-IL" sz="2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001375" y="977860"/>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מתודולוגיה</a:t>
            </a:r>
            <a:endParaRPr lang="en-US" sz="2200" dirty="0"/>
          </a:p>
        </p:txBody>
      </p:sp>
      <p:sp>
        <p:nvSpPr>
          <p:cNvPr id="3" name="Text 1"/>
          <p:cNvSpPr/>
          <p:nvPr/>
        </p:nvSpPr>
        <p:spPr>
          <a:xfrm>
            <a:off x="7804666" y="1559004"/>
            <a:ext cx="6031944"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עיבוד מקדים של הנתונים</a:t>
            </a:r>
            <a:endParaRPr lang="en-US" sz="4450" dirty="0"/>
          </a:p>
        </p:txBody>
      </p:sp>
      <p:sp>
        <p:nvSpPr>
          <p:cNvPr id="4" name="Shape 2"/>
          <p:cNvSpPr/>
          <p:nvPr/>
        </p:nvSpPr>
        <p:spPr>
          <a:xfrm>
            <a:off x="7400211" y="2948107"/>
            <a:ext cx="6436400" cy="226814"/>
          </a:xfrm>
          <a:prstGeom prst="roundRect">
            <a:avLst>
              <a:gd name="adj" fmla="val 42003"/>
            </a:avLst>
          </a:prstGeom>
          <a:solidFill>
            <a:srgbClr val="282D5E"/>
          </a:solidFill>
          <a:ln/>
        </p:spPr>
        <p:txBody>
          <a:bodyPr/>
          <a:lstStyle/>
          <a:p>
            <a:endParaRPr lang="he-IL"/>
          </a:p>
        </p:txBody>
      </p:sp>
      <p:sp>
        <p:nvSpPr>
          <p:cNvPr id="5" name="Text 3"/>
          <p:cNvSpPr/>
          <p:nvPr/>
        </p:nvSpPr>
        <p:spPr>
          <a:xfrm>
            <a:off x="10774561" y="3401735"/>
            <a:ext cx="2835235" cy="354330"/>
          </a:xfrm>
          <a:prstGeom prst="rect">
            <a:avLst/>
          </a:prstGeom>
          <a:noFill/>
          <a:ln/>
        </p:spPr>
        <p:txBody>
          <a:bodyPr wrap="none" lIns="0" tIns="0" rIns="0" bIns="0" rtlCol="0" anchor="t"/>
          <a:lstStyle/>
          <a:p>
            <a:pPr marL="0" indent="0" algn="r" rtl="1">
              <a:lnSpc>
                <a:spcPts val="2750"/>
              </a:lnSpc>
              <a:buNone/>
            </a:pP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טעינת</a:t>
            </a: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 </a:t>
            </a: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וניקוי</a:t>
            </a: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 </a:t>
            </a:r>
            <a:r>
              <a:rPr lang="en-US" sz="2200" b="1" dirty="0" err="1">
                <a:solidFill>
                  <a:srgbClr val="E5DCE6"/>
                </a:solidFill>
                <a:latin typeface="Calibri" panose="020F0502020204030204" pitchFamily="34" charset="0"/>
                <a:ea typeface="Bricolage Grotesque Extra Bold" pitchFamily="34" charset="-122"/>
                <a:cs typeface="Calibri" panose="020F0502020204030204" pitchFamily="34" charset="0"/>
              </a:rPr>
              <a:t>נתונים</a:t>
            </a:r>
            <a:endParaRPr lang="en-US" sz="2200" dirty="0"/>
          </a:p>
        </p:txBody>
      </p:sp>
      <p:sp>
        <p:nvSpPr>
          <p:cNvPr id="6" name="Text 4"/>
          <p:cNvSpPr/>
          <p:nvPr/>
        </p:nvSpPr>
        <p:spPr>
          <a:xfrm>
            <a:off x="7627025" y="3892153"/>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קריאת קובץ stroke_dataset.csv באמצעות Pandas. טיפול בערכים חסרים, במיוחד ב-BMI, והסרת מזהה (id) לא רלוונטי.</a:t>
            </a:r>
            <a:endParaRPr lang="en-US" sz="1750" dirty="0"/>
          </a:p>
        </p:txBody>
      </p:sp>
      <p:sp>
        <p:nvSpPr>
          <p:cNvPr id="7" name="Shape 5"/>
          <p:cNvSpPr/>
          <p:nvPr/>
        </p:nvSpPr>
        <p:spPr>
          <a:xfrm>
            <a:off x="793790" y="2607945"/>
            <a:ext cx="6436400" cy="226814"/>
          </a:xfrm>
          <a:prstGeom prst="roundRect">
            <a:avLst>
              <a:gd name="adj" fmla="val 42003"/>
            </a:avLst>
          </a:prstGeom>
          <a:solidFill>
            <a:srgbClr val="282D5E"/>
          </a:solidFill>
          <a:ln/>
        </p:spPr>
        <p:txBody>
          <a:bodyPr/>
          <a:lstStyle/>
          <a:p>
            <a:endParaRPr lang="he-IL"/>
          </a:p>
        </p:txBody>
      </p:sp>
      <p:sp>
        <p:nvSpPr>
          <p:cNvPr id="8" name="Text 6"/>
          <p:cNvSpPr/>
          <p:nvPr/>
        </p:nvSpPr>
        <p:spPr>
          <a:xfrm>
            <a:off x="4128373" y="3061573"/>
            <a:ext cx="2875002" cy="354330"/>
          </a:xfrm>
          <a:prstGeom prst="rect">
            <a:avLst/>
          </a:prstGeom>
          <a:noFill/>
          <a:ln/>
        </p:spPr>
        <p:txBody>
          <a:bodyPr wrap="none" lIns="0" tIns="0" rIns="0" bIns="0" rtlCol="0" anchor="t"/>
          <a:lstStyle/>
          <a:p>
            <a:pPr>
              <a:lnSpc>
                <a:spcPts val="2750"/>
              </a:lnSpc>
            </a:pPr>
            <a:r>
              <a:rPr lang="en-US" sz="2200" b="1" dirty="0">
                <a:solidFill>
                  <a:srgbClr val="E5DCE6"/>
                </a:solidFill>
                <a:ea typeface="Bricolage Grotesque Extra Bold" pitchFamily="34" charset="-122"/>
                <a:cs typeface="Calibri" panose="020F0502020204030204" pitchFamily="34" charset="0"/>
              </a:rPr>
              <a:t>קידוד </a:t>
            </a:r>
            <a:r>
              <a:rPr lang="en-US" sz="2200" b="1" dirty="0" err="1">
                <a:solidFill>
                  <a:srgbClr val="E5DCE6"/>
                </a:solidFill>
                <a:ea typeface="Bricolage Grotesque Extra Bold" pitchFamily="34" charset="-122"/>
                <a:cs typeface="Calibri" panose="020F0502020204030204" pitchFamily="34" charset="0"/>
              </a:rPr>
              <a:t>משתנים</a:t>
            </a:r>
            <a:r>
              <a:rPr lang="en-US" sz="2200" b="1" dirty="0">
                <a:solidFill>
                  <a:srgbClr val="E5DCE6"/>
                </a:solidFill>
                <a:ea typeface="Bricolage Grotesque Extra Bold" pitchFamily="34" charset="-122"/>
                <a:cs typeface="Calibri" panose="020F0502020204030204" pitchFamily="34" charset="0"/>
              </a:rPr>
              <a:t> </a:t>
            </a:r>
            <a:r>
              <a:rPr lang="en-US" sz="2200" b="1" dirty="0" err="1">
                <a:solidFill>
                  <a:srgbClr val="E5DCE6"/>
                </a:solidFill>
                <a:ea typeface="Bricolage Grotesque Extra Bold" pitchFamily="34" charset="-122"/>
                <a:cs typeface="Calibri" panose="020F0502020204030204" pitchFamily="34" charset="0"/>
              </a:rPr>
              <a:t>קטגוריים</a:t>
            </a:r>
            <a:r>
              <a:rPr lang="en-US" sz="2200" b="1" dirty="0">
                <a:solidFill>
                  <a:srgbClr val="E5DCE6"/>
                </a:solidFill>
                <a:ea typeface="Bricolage Grotesque Extra Bold" pitchFamily="34" charset="-122"/>
                <a:cs typeface="Calibri" panose="020F0502020204030204" pitchFamily="34" charset="0"/>
              </a:rPr>
              <a:t> </a:t>
            </a:r>
            <a:r>
              <a:rPr lang="he-IL" sz="2200" b="1" dirty="0">
                <a:solidFill>
                  <a:srgbClr val="E5DCE6"/>
                </a:solidFill>
                <a:ea typeface="Bricolage Grotesque Extra Bold" pitchFamily="34" charset="-122"/>
                <a:cs typeface="Calibri" panose="020F0502020204030204" pitchFamily="34" charset="0"/>
              </a:rPr>
              <a:t>(</a:t>
            </a:r>
            <a:r>
              <a:rPr lang="en-US" sz="2200" dirty="0">
                <a:solidFill>
                  <a:schemeClr val="bg1"/>
                </a:solidFill>
              </a:rPr>
              <a:t>One-Hot encoding</a:t>
            </a:r>
            <a:r>
              <a:rPr lang="he-IL" sz="2200" b="1" dirty="0">
                <a:solidFill>
                  <a:srgbClr val="E5DCE6"/>
                </a:solidFill>
                <a:ea typeface="Bricolage Grotesque Extra Bold" pitchFamily="34" charset="-122"/>
                <a:cs typeface="Calibri" panose="020F0502020204030204" pitchFamily="34" charset="0"/>
              </a:rPr>
              <a:t>)</a:t>
            </a:r>
            <a:endParaRPr lang="en-US" sz="2200" dirty="0"/>
          </a:p>
        </p:txBody>
      </p:sp>
      <p:sp>
        <p:nvSpPr>
          <p:cNvPr id="9" name="Text 7"/>
          <p:cNvSpPr/>
          <p:nvPr/>
        </p:nvSpPr>
        <p:spPr>
          <a:xfrm>
            <a:off x="1020604" y="3551992"/>
            <a:ext cx="5982772" cy="725805"/>
          </a:xfrm>
          <a:prstGeom prst="rect">
            <a:avLst/>
          </a:prstGeom>
          <a:noFill/>
          <a:ln/>
        </p:spPr>
        <p:txBody>
          <a:bodyPr wrap="square" lIns="0" tIns="0" rIns="0" bIns="0" rtlCol="0" anchor="t"/>
          <a:lstStyle/>
          <a:p>
            <a:r>
              <a:rPr lang="he-IL" sz="2200" dirty="0">
                <a:solidFill>
                  <a:schemeClr val="bg1"/>
                </a:solidFill>
              </a:rPr>
              <a:t>בוצע לעמודות הקטגוריאליות קידוד עם:</a:t>
            </a:r>
          </a:p>
          <a:p>
            <a:r>
              <a:rPr lang="en-US" sz="2000" b="0" dirty="0" err="1">
                <a:solidFill>
                  <a:srgbClr val="4EC9B0"/>
                </a:solidFill>
                <a:effectLst/>
                <a:latin typeface="Consolas" panose="020B0609020204030204" pitchFamily="49" charset="0"/>
              </a:rPr>
              <a:t>pandas</a:t>
            </a:r>
            <a:r>
              <a:rPr lang="en-US" sz="2000" b="0" dirty="0" err="1">
                <a:solidFill>
                  <a:srgbClr val="CCCCCC"/>
                </a:solidFill>
                <a:effectLst/>
                <a:latin typeface="Consolas" panose="020B0609020204030204" pitchFamily="49" charset="0"/>
              </a:rPr>
              <a:t>.</a:t>
            </a:r>
            <a:r>
              <a:rPr lang="en-US" sz="2000" b="0" dirty="0" err="1">
                <a:solidFill>
                  <a:srgbClr val="DCDCAA"/>
                </a:solidFill>
                <a:effectLst/>
                <a:latin typeface="Consolas" panose="020B0609020204030204" pitchFamily="49" charset="0"/>
              </a:rPr>
              <a:t>get_dummies</a:t>
            </a:r>
            <a:r>
              <a:rPr lang="en-US" sz="2000" b="0" dirty="0">
                <a:solidFill>
                  <a:srgbClr val="CCCCCC"/>
                </a:solidFill>
                <a:effectLst/>
                <a:latin typeface="Consolas" panose="020B0609020204030204" pitchFamily="49" charset="0"/>
              </a:rPr>
              <a:t>()</a:t>
            </a:r>
          </a:p>
          <a:p>
            <a:endParaRPr lang="en-US" sz="2200" dirty="0">
              <a:solidFill>
                <a:schemeClr val="bg1"/>
              </a:solidFill>
            </a:endParaRPr>
          </a:p>
        </p:txBody>
      </p:sp>
      <p:sp>
        <p:nvSpPr>
          <p:cNvPr id="10" name="Shape 8"/>
          <p:cNvSpPr/>
          <p:nvPr/>
        </p:nvSpPr>
        <p:spPr>
          <a:xfrm>
            <a:off x="7400211" y="5354955"/>
            <a:ext cx="6436400" cy="226814"/>
          </a:xfrm>
          <a:prstGeom prst="roundRect">
            <a:avLst>
              <a:gd name="adj" fmla="val 42003"/>
            </a:avLst>
          </a:prstGeom>
          <a:solidFill>
            <a:srgbClr val="282D5E"/>
          </a:solidFill>
          <a:ln/>
        </p:spPr>
        <p:txBody>
          <a:bodyPr/>
          <a:lstStyle/>
          <a:p>
            <a:endParaRPr lang="he-IL"/>
          </a:p>
        </p:txBody>
      </p:sp>
      <p:sp>
        <p:nvSpPr>
          <p:cNvPr id="11" name="Text 9"/>
          <p:cNvSpPr/>
          <p:nvPr/>
        </p:nvSpPr>
        <p:spPr>
          <a:xfrm>
            <a:off x="10302359" y="5808583"/>
            <a:ext cx="3307437"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נירמול (Standardization)</a:t>
            </a:r>
            <a:endParaRPr lang="en-US" sz="2200" dirty="0"/>
          </a:p>
        </p:txBody>
      </p:sp>
      <p:sp>
        <p:nvSpPr>
          <p:cNvPr id="12" name="Text 10"/>
          <p:cNvSpPr/>
          <p:nvPr/>
        </p:nvSpPr>
        <p:spPr>
          <a:xfrm>
            <a:off x="7627025" y="6299002"/>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נירמול משתנים מספריים </a:t>
            </a:r>
            <a:r>
              <a:rPr lang="en-US" sz="1750" dirty="0" err="1">
                <a:solidFill>
                  <a:srgbClr val="E5DCE6"/>
                </a:solidFill>
                <a:latin typeface="Montserrat" pitchFamily="34" charset="0"/>
                <a:ea typeface="Montserrat" pitchFamily="34" charset="-122"/>
                <a:cs typeface="Montserrat" pitchFamily="34" charset="-120"/>
              </a:rPr>
              <a:t>באמצעות</a:t>
            </a:r>
            <a:r>
              <a:rPr lang="en-US" sz="1750" dirty="0">
                <a:solidFill>
                  <a:srgbClr val="E5DCE6"/>
                </a:solidFill>
                <a:latin typeface="Montserrat" pitchFamily="34" charset="0"/>
                <a:ea typeface="Montserrat" pitchFamily="34" charset="-122"/>
                <a:cs typeface="Montserrat" pitchFamily="34" charset="-120"/>
              </a:rPr>
              <a:t> MinMaxScaler להבטחת סקלה אחידה.</a:t>
            </a:r>
            <a:endParaRPr lang="en-US" sz="1750" dirty="0"/>
          </a:p>
        </p:txBody>
      </p:sp>
      <p:sp>
        <p:nvSpPr>
          <p:cNvPr id="13" name="Shape 11"/>
          <p:cNvSpPr/>
          <p:nvPr/>
        </p:nvSpPr>
        <p:spPr>
          <a:xfrm>
            <a:off x="793790" y="5014793"/>
            <a:ext cx="6436400" cy="226814"/>
          </a:xfrm>
          <a:prstGeom prst="roundRect">
            <a:avLst>
              <a:gd name="adj" fmla="val 42003"/>
            </a:avLst>
          </a:prstGeom>
          <a:solidFill>
            <a:srgbClr val="282D5E"/>
          </a:solidFill>
          <a:ln/>
        </p:spPr>
        <p:txBody>
          <a:bodyPr/>
          <a:lstStyle/>
          <a:p>
            <a:endParaRPr lang="he-IL"/>
          </a:p>
        </p:txBody>
      </p:sp>
      <p:sp>
        <p:nvSpPr>
          <p:cNvPr id="14" name="Text 12"/>
          <p:cNvSpPr/>
          <p:nvPr/>
        </p:nvSpPr>
        <p:spPr>
          <a:xfrm>
            <a:off x="3815001" y="5468422"/>
            <a:ext cx="318837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בחירת תכונות משמעותיות</a:t>
            </a:r>
            <a:endParaRPr lang="en-US" sz="2200" dirty="0"/>
          </a:p>
        </p:txBody>
      </p:sp>
      <p:sp>
        <p:nvSpPr>
          <p:cNvPr id="15" name="Text 13"/>
          <p:cNvSpPr/>
          <p:nvPr/>
        </p:nvSpPr>
        <p:spPr>
          <a:xfrm>
            <a:off x="1020604" y="5958840"/>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שימוש ב-ExtraTreesClassifier לזיהוי המשתנים המשפיעים ביותר על סיכון לשבץ (Feature Importance).</a:t>
            </a:r>
            <a:endParaRPr lang="en-US" sz="175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001375" y="658892"/>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אלגוריתמים</a:t>
            </a:r>
            <a:endParaRPr lang="en-US" sz="2200" dirty="0"/>
          </a:p>
        </p:txBody>
      </p:sp>
      <p:sp>
        <p:nvSpPr>
          <p:cNvPr id="3" name="Text 1"/>
          <p:cNvSpPr/>
          <p:nvPr/>
        </p:nvSpPr>
        <p:spPr>
          <a:xfrm>
            <a:off x="6906578" y="1240036"/>
            <a:ext cx="6930033"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מודלים למידת מכונה לבחינה</a:t>
            </a:r>
            <a:endParaRPr lang="en-US" sz="4450" dirty="0"/>
          </a:p>
        </p:txBody>
      </p:sp>
      <p:pic>
        <p:nvPicPr>
          <p:cNvPr id="4" name="Image 0" descr="preencoded.png"/>
          <p:cNvPicPr>
            <a:picLocks noChangeAspect="1"/>
          </p:cNvPicPr>
          <p:nvPr/>
        </p:nvPicPr>
        <p:blipFill>
          <a:blip r:embed="rId3"/>
          <a:stretch>
            <a:fillRect/>
          </a:stretch>
        </p:blipFill>
        <p:spPr>
          <a:xfrm>
            <a:off x="793790" y="2288977"/>
            <a:ext cx="680442" cy="680442"/>
          </a:xfrm>
          <a:prstGeom prst="rect">
            <a:avLst/>
          </a:prstGeom>
        </p:spPr>
      </p:pic>
      <p:sp>
        <p:nvSpPr>
          <p:cNvPr id="5" name="Text 2"/>
          <p:cNvSpPr/>
          <p:nvPr/>
        </p:nvSpPr>
        <p:spPr>
          <a:xfrm>
            <a:off x="793790"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Logistic Regression</a:t>
            </a:r>
            <a:endParaRPr lang="en-US" sz="2200" dirty="0"/>
          </a:p>
        </p:txBody>
      </p:sp>
      <p:sp>
        <p:nvSpPr>
          <p:cNvPr id="6" name="Text 3"/>
          <p:cNvSpPr/>
          <p:nvPr/>
        </p:nvSpPr>
        <p:spPr>
          <a:xfrm>
            <a:off x="793790"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סטטיסטי המשמש לסיווג בינארי, יעיל להבנת הקשר בין משתנים.</a:t>
            </a:r>
            <a:endParaRPr lang="en-US" sz="1750" dirty="0"/>
          </a:p>
        </p:txBody>
      </p:sp>
      <p:pic>
        <p:nvPicPr>
          <p:cNvPr id="7" name="Image 1" descr="preencoded.png"/>
          <p:cNvPicPr>
            <a:picLocks noChangeAspect="1"/>
          </p:cNvPicPr>
          <p:nvPr/>
        </p:nvPicPr>
        <p:blipFill>
          <a:blip r:embed="rId4"/>
          <a:stretch>
            <a:fillRect/>
          </a:stretch>
        </p:blipFill>
        <p:spPr>
          <a:xfrm>
            <a:off x="5235893" y="2288977"/>
            <a:ext cx="680442" cy="680442"/>
          </a:xfrm>
          <a:prstGeom prst="rect">
            <a:avLst/>
          </a:prstGeom>
        </p:spPr>
      </p:pic>
      <p:sp>
        <p:nvSpPr>
          <p:cNvPr id="8" name="Text 4"/>
          <p:cNvSpPr/>
          <p:nvPr/>
        </p:nvSpPr>
        <p:spPr>
          <a:xfrm>
            <a:off x="5235893" y="3252907"/>
            <a:ext cx="3839408"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K-Nearest Neighbors (KNN)</a:t>
            </a:r>
            <a:endParaRPr lang="en-US" sz="2200" dirty="0"/>
          </a:p>
        </p:txBody>
      </p:sp>
      <p:sp>
        <p:nvSpPr>
          <p:cNvPr id="9" name="Text 5"/>
          <p:cNvSpPr/>
          <p:nvPr/>
        </p:nvSpPr>
        <p:spPr>
          <a:xfrm>
            <a:off x="5235893"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לא-פרמטרי המבוסס על קרבה בין נקודות נתונים.</a:t>
            </a:r>
            <a:endParaRPr lang="en-US" sz="1750" dirty="0"/>
          </a:p>
        </p:txBody>
      </p:sp>
      <p:pic>
        <p:nvPicPr>
          <p:cNvPr id="10" name="Image 2" descr="preencoded.png"/>
          <p:cNvPicPr>
            <a:picLocks noChangeAspect="1"/>
          </p:cNvPicPr>
          <p:nvPr/>
        </p:nvPicPr>
        <p:blipFill>
          <a:blip r:embed="rId5"/>
          <a:stretch>
            <a:fillRect/>
          </a:stretch>
        </p:blipFill>
        <p:spPr>
          <a:xfrm>
            <a:off x="9677995" y="2288977"/>
            <a:ext cx="680442" cy="680442"/>
          </a:xfrm>
          <a:prstGeom prst="rect">
            <a:avLst/>
          </a:prstGeom>
        </p:spPr>
      </p:pic>
      <p:sp>
        <p:nvSpPr>
          <p:cNvPr id="11" name="Text 6"/>
          <p:cNvSpPr/>
          <p:nvPr/>
        </p:nvSpPr>
        <p:spPr>
          <a:xfrm>
            <a:off x="9677995"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Decision Tree</a:t>
            </a:r>
            <a:endParaRPr lang="en-US" sz="2200" dirty="0"/>
          </a:p>
        </p:txBody>
      </p:sp>
      <p:sp>
        <p:nvSpPr>
          <p:cNvPr id="12" name="Text 7"/>
          <p:cNvSpPr/>
          <p:nvPr/>
        </p:nvSpPr>
        <p:spPr>
          <a:xfrm>
            <a:off x="9677995"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חזק ואינטואיטיבי המייצג החלטות כעץ זרימה, לניתוח נתונים מורכבים.</a:t>
            </a:r>
            <a:endParaRPr lang="en-US" sz="1750" dirty="0"/>
          </a:p>
        </p:txBody>
      </p:sp>
      <p:pic>
        <p:nvPicPr>
          <p:cNvPr id="13" name="Image 3" descr="preencoded.png"/>
          <p:cNvPicPr>
            <a:picLocks noChangeAspect="1"/>
          </p:cNvPicPr>
          <p:nvPr/>
        </p:nvPicPr>
        <p:blipFill>
          <a:blip r:embed="rId6"/>
          <a:stretch>
            <a:fillRect/>
          </a:stretch>
        </p:blipFill>
        <p:spPr>
          <a:xfrm>
            <a:off x="793790" y="5036106"/>
            <a:ext cx="680442" cy="680442"/>
          </a:xfrm>
          <a:prstGeom prst="rect">
            <a:avLst/>
          </a:prstGeom>
        </p:spPr>
      </p:pic>
      <p:sp>
        <p:nvSpPr>
          <p:cNvPr id="14" name="Text 8"/>
          <p:cNvSpPr/>
          <p:nvPr/>
        </p:nvSpPr>
        <p:spPr>
          <a:xfrm>
            <a:off x="793790" y="600003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AdaBoost</a:t>
            </a:r>
            <a:endParaRPr lang="en-US" sz="2200" dirty="0"/>
          </a:p>
        </p:txBody>
      </p:sp>
      <p:sp>
        <p:nvSpPr>
          <p:cNvPr id="15" name="Text 9"/>
          <p:cNvSpPr/>
          <p:nvPr/>
        </p:nvSpPr>
        <p:spPr>
          <a:xfrm>
            <a:off x="793790" y="649045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טכניקת Boosting המשלבת מודלים חלשים ליצירת מודל חזק יותר.</a:t>
            </a:r>
            <a:endParaRPr lang="en-US" sz="1750" dirty="0"/>
          </a:p>
        </p:txBody>
      </p:sp>
      <p:pic>
        <p:nvPicPr>
          <p:cNvPr id="16" name="Image 4" descr="preencoded.png"/>
          <p:cNvPicPr>
            <a:picLocks noChangeAspect="1"/>
          </p:cNvPicPr>
          <p:nvPr/>
        </p:nvPicPr>
        <p:blipFill>
          <a:blip r:embed="rId7"/>
          <a:stretch>
            <a:fillRect/>
          </a:stretch>
        </p:blipFill>
        <p:spPr>
          <a:xfrm>
            <a:off x="5235893" y="5036106"/>
            <a:ext cx="680442" cy="680442"/>
          </a:xfrm>
          <a:prstGeom prst="rect">
            <a:avLst/>
          </a:prstGeom>
        </p:spPr>
      </p:pic>
      <p:sp>
        <p:nvSpPr>
          <p:cNvPr id="17" name="Text 10"/>
          <p:cNvSpPr/>
          <p:nvPr/>
        </p:nvSpPr>
        <p:spPr>
          <a:xfrm>
            <a:off x="5235893" y="6000036"/>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E5DCE6"/>
                </a:solidFill>
                <a:latin typeface="Calibri" panose="020F0502020204030204" pitchFamily="34" charset="0"/>
                <a:ea typeface="Bricolage Grotesque Extra Bold" pitchFamily="34" charset="-122"/>
                <a:cs typeface="Calibri" panose="020F0502020204030204" pitchFamily="34" charset="0"/>
              </a:rPr>
              <a:t>Support Vector Machine (SVM)</a:t>
            </a:r>
            <a:endParaRPr lang="en-US" sz="2200" dirty="0"/>
          </a:p>
        </p:txBody>
      </p:sp>
      <p:sp>
        <p:nvSpPr>
          <p:cNvPr id="18" name="Text 11"/>
          <p:cNvSpPr/>
          <p:nvPr/>
        </p:nvSpPr>
        <p:spPr>
          <a:xfrm>
            <a:off x="5235893" y="684478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למציאת היפר-מישור אופטימלי להפרדת מחלקות.</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67640" y="98022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3" name="Text 1"/>
          <p:cNvSpPr/>
          <p:nvPr/>
        </p:nvSpPr>
        <p:spPr>
          <a:xfrm>
            <a:off x="2145881" y="1632848"/>
            <a:ext cx="6243518"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סקירה כללית של הפרויקט</a:t>
            </a:r>
            <a:endParaRPr lang="en-US" sz="4450" dirty="0">
              <a:latin typeface="Calibri" panose="020F0502020204030204" pitchFamily="34" charset="0"/>
              <a:cs typeface="Calibri" panose="020F0502020204030204" pitchFamily="34" charset="0"/>
            </a:endParaRPr>
          </a:p>
        </p:txBody>
      </p:sp>
      <p:sp>
        <p:nvSpPr>
          <p:cNvPr id="6" name="תיבת טקסט 5">
            <a:extLst>
              <a:ext uri="{FF2B5EF4-FFF2-40B4-BE49-F238E27FC236}">
                <a16:creationId xmlns:a16="http://schemas.microsoft.com/office/drawing/2014/main" id="{D9AFA3D1-016B-48B7-1F2F-77D2205D1A12}"/>
              </a:ext>
            </a:extLst>
          </p:cNvPr>
          <p:cNvSpPr txBox="1"/>
          <p:nvPr/>
        </p:nvSpPr>
        <p:spPr>
          <a:xfrm>
            <a:off x="0" y="2748066"/>
            <a:ext cx="8389399" cy="4955203"/>
          </a:xfrm>
          <a:prstGeom prst="rect">
            <a:avLst/>
          </a:prstGeom>
          <a:noFill/>
        </p:spPr>
        <p:txBody>
          <a:bodyPr wrap="square" rtlCol="1">
            <a:spAutoFit/>
          </a:bodyPr>
          <a:lstStyle/>
          <a:p>
            <a:r>
              <a:rPr lang="he-IL" sz="2800" b="1" dirty="0">
                <a:solidFill>
                  <a:srgbClr val="D69DE3"/>
                </a:solidFill>
              </a:rPr>
              <a:t>המאגר:</a:t>
            </a:r>
          </a:p>
          <a:p>
            <a:pPr marL="342900" indent="-342900">
              <a:buFont typeface="Arial" panose="020B0604020202020204" pitchFamily="34" charset="0"/>
              <a:buChar char="•"/>
            </a:pPr>
            <a:r>
              <a:rPr lang="he-IL" sz="2400" dirty="0">
                <a:solidFill>
                  <a:schemeClr val="bg1"/>
                </a:solidFill>
              </a:rPr>
              <a:t>הפרויקט מבוסס על מאגר הנתונים </a:t>
            </a:r>
            <a:r>
              <a:rPr lang="en-US" sz="2400" dirty="0">
                <a:solidFill>
                  <a:schemeClr val="bg1"/>
                </a:solidFill>
              </a:rPr>
              <a:t>Stroke Prediction Dataset-</a:t>
            </a:r>
          </a:p>
          <a:p>
            <a:r>
              <a:rPr lang="he-IL" sz="2400" dirty="0">
                <a:solidFill>
                  <a:schemeClr val="bg1"/>
                </a:solidFill>
              </a:rPr>
              <a:t>    מאתר</a:t>
            </a:r>
            <a:r>
              <a:rPr lang="en-US" sz="2400" dirty="0">
                <a:solidFill>
                  <a:schemeClr val="bg1"/>
                </a:solidFill>
              </a:rPr>
              <a:t>Kaggle </a:t>
            </a:r>
            <a:r>
              <a:rPr lang="he-IL" sz="2400" dirty="0">
                <a:solidFill>
                  <a:schemeClr val="bg1"/>
                </a:solidFill>
              </a:rPr>
              <a:t>.</a:t>
            </a:r>
            <a:endParaRPr lang="en-US" sz="2400" dirty="0">
              <a:solidFill>
                <a:schemeClr val="bg1"/>
              </a:solidFill>
            </a:endParaRPr>
          </a:p>
          <a:p>
            <a:pPr marL="342900" indent="-342900">
              <a:buFont typeface="Arial" panose="020B0604020202020204" pitchFamily="34" charset="0"/>
              <a:buChar char="•"/>
            </a:pPr>
            <a:r>
              <a:rPr lang="he-IL" sz="2400" dirty="0">
                <a:solidFill>
                  <a:schemeClr val="bg1"/>
                </a:solidFill>
              </a:rPr>
              <a:t>המאגר כולל מידע רפואי, דמוגרפי והתנהגותי על כ־5,110 מטופלים, ומתעד האם כל מטופל עבר שבץ מוחי </a:t>
            </a:r>
            <a:r>
              <a:rPr lang="en-US" sz="2400" dirty="0">
                <a:solidFill>
                  <a:schemeClr val="bg1"/>
                </a:solidFill>
              </a:rPr>
              <a:t>stroke = 1) </a:t>
            </a:r>
            <a:r>
              <a:rPr lang="he-IL" sz="2400" dirty="0">
                <a:solidFill>
                  <a:schemeClr val="bg1"/>
                </a:solidFill>
              </a:rPr>
              <a:t>או לא).</a:t>
            </a:r>
          </a:p>
          <a:p>
            <a:pPr marL="342900" indent="-342900">
              <a:buFont typeface="Arial" panose="020B0604020202020204" pitchFamily="34" charset="0"/>
              <a:buChar char="•"/>
            </a:pPr>
            <a:r>
              <a:rPr lang="he-IL" sz="2400" dirty="0">
                <a:solidFill>
                  <a:schemeClr val="bg1"/>
                </a:solidFill>
              </a:rPr>
              <a:t>המאגר כולל משתנים כגון: גיל, מין, לחץ דם, מחלת לב, רמת גלוקוז בדם </a:t>
            </a:r>
            <a:r>
              <a:rPr lang="en-US" sz="2400" dirty="0">
                <a:solidFill>
                  <a:schemeClr val="bg1"/>
                </a:solidFill>
              </a:rPr>
              <a:t>BMI, </a:t>
            </a:r>
            <a:r>
              <a:rPr lang="he-IL" sz="2400" dirty="0">
                <a:solidFill>
                  <a:schemeClr val="bg1"/>
                </a:solidFill>
              </a:rPr>
              <a:t> </a:t>
            </a:r>
            <a:r>
              <a:rPr lang="he-IL" sz="2400" dirty="0">
                <a:solidFill>
                  <a:srgbClr val="002060"/>
                </a:solidFill>
              </a:rPr>
              <a:t>ג</a:t>
            </a:r>
            <a:r>
              <a:rPr lang="en-US" sz="2400" dirty="0">
                <a:solidFill>
                  <a:schemeClr val="bg1"/>
                </a:solidFill>
              </a:rPr>
              <a:t> ,</a:t>
            </a:r>
            <a:r>
              <a:rPr lang="he-IL" sz="2400" dirty="0">
                <a:solidFill>
                  <a:schemeClr val="bg1"/>
                </a:solidFill>
              </a:rPr>
              <a:t> מצב עישון, מצב משפחתי, אזור מגורים וסוג עבודה.</a:t>
            </a:r>
          </a:p>
          <a:p>
            <a:r>
              <a:rPr lang="he-IL" sz="2400" dirty="0">
                <a:solidFill>
                  <a:schemeClr val="bg1"/>
                </a:solidFill>
              </a:rPr>
              <a:t>    במטרה לחזות את הסבירות לאירוע מוחי</a:t>
            </a:r>
            <a:r>
              <a:rPr lang="en-US" sz="2400" dirty="0">
                <a:solidFill>
                  <a:schemeClr val="bg1"/>
                </a:solidFill>
              </a:rPr>
              <a:t>.</a:t>
            </a:r>
          </a:p>
          <a:p>
            <a:endParaRPr lang="en-US" sz="2400" dirty="0">
              <a:solidFill>
                <a:schemeClr val="bg1"/>
              </a:solidFill>
            </a:endParaRPr>
          </a:p>
          <a:p>
            <a:r>
              <a:rPr lang="he-IL" sz="2400" dirty="0">
                <a:solidFill>
                  <a:schemeClr val="bg1"/>
                </a:solidFill>
              </a:rPr>
              <a:t>המשימה היא לסווג מטופלים לפי הסיכון לשבץ באמצעות אלגוריתמים שונים של למידת מכונה, תוך ניתוח הנתונים, השוואת דיוק המודלים, ובדיקת טכניקות נוספות כמו הפחתת ממדים.</a:t>
            </a:r>
          </a:p>
          <a:p>
            <a:endParaRPr lang="he-IL" sz="2400" dirty="0">
              <a:solidFill>
                <a:schemeClr val="bg1"/>
              </a:solidFill>
            </a:endParaRPr>
          </a:p>
        </p:txBody>
      </p:sp>
      <p:pic>
        <p:nvPicPr>
          <p:cNvPr id="14" name="תמונה 13">
            <a:extLst>
              <a:ext uri="{FF2B5EF4-FFF2-40B4-BE49-F238E27FC236}">
                <a16:creationId xmlns:a16="http://schemas.microsoft.com/office/drawing/2014/main" id="{813F2799-A911-1B68-1474-35F5233992C9}"/>
              </a:ext>
            </a:extLst>
          </p:cNvPr>
          <p:cNvPicPr>
            <a:picLocks noChangeAspect="1"/>
          </p:cNvPicPr>
          <p:nvPr/>
        </p:nvPicPr>
        <p:blipFill>
          <a:blip r:embed="rId3"/>
          <a:stretch>
            <a:fillRect/>
          </a:stretch>
        </p:blipFill>
        <p:spPr>
          <a:xfrm>
            <a:off x="8556172" y="776874"/>
            <a:ext cx="6074228" cy="68648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66021" y="782122"/>
            <a:ext cx="5670590" cy="708779"/>
          </a:xfrm>
          <a:prstGeom prst="rect">
            <a:avLst/>
          </a:prstGeom>
          <a:noFill/>
          <a:ln/>
        </p:spPr>
        <p:txBody>
          <a:bodyPr wrap="none" lIns="0" tIns="0" rIns="0" bIns="0" rtlCol="0" anchor="t"/>
          <a:lstStyle/>
          <a:p>
            <a:r>
              <a:rPr lang="he-IL" sz="4800" b="1" dirty="0">
                <a:solidFill>
                  <a:srgbClr val="D69DE3"/>
                </a:solidFill>
              </a:rPr>
              <a:t>שאלות המחקר</a:t>
            </a:r>
          </a:p>
        </p:txBody>
      </p:sp>
      <p:sp>
        <p:nvSpPr>
          <p:cNvPr id="3" name="Shape 1"/>
          <p:cNvSpPr/>
          <p:nvPr/>
        </p:nvSpPr>
        <p:spPr>
          <a:xfrm>
            <a:off x="9640252"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4" name="Shape 2"/>
          <p:cNvSpPr/>
          <p:nvPr/>
        </p:nvSpPr>
        <p:spPr>
          <a:xfrm>
            <a:off x="9640252" y="1944529"/>
            <a:ext cx="121920" cy="3545324"/>
          </a:xfrm>
          <a:prstGeom prst="roundRect">
            <a:avLst>
              <a:gd name="adj" fmla="val 78139"/>
            </a:avLst>
          </a:prstGeom>
          <a:solidFill>
            <a:srgbClr val="EEAEF6"/>
          </a:solidFill>
          <a:ln/>
        </p:spPr>
        <p:txBody>
          <a:bodyPr/>
          <a:lstStyle/>
          <a:p>
            <a:endParaRPr lang="he-IL"/>
          </a:p>
        </p:txBody>
      </p:sp>
      <p:sp>
        <p:nvSpPr>
          <p:cNvPr id="5" name="Text 3"/>
          <p:cNvSpPr/>
          <p:nvPr/>
        </p:nvSpPr>
        <p:spPr>
          <a:xfrm>
            <a:off x="10652641" y="2201823"/>
            <a:ext cx="2835235" cy="354330"/>
          </a:xfrm>
          <a:prstGeom prst="rect">
            <a:avLst/>
          </a:prstGeom>
          <a:noFill/>
          <a:ln/>
        </p:spPr>
        <p:txBody>
          <a:bodyPr wrap="none" lIns="0" tIns="0" rIns="0" bIns="0" rtlCol="0" anchor="t"/>
          <a:lstStyle/>
          <a:p>
            <a:r>
              <a:rPr lang="he-IL" sz="2400" b="1" dirty="0">
                <a:solidFill>
                  <a:schemeClr val="bg1"/>
                </a:solidFill>
              </a:rPr>
              <a:t>זיהוי משתנים משפיעים</a:t>
            </a:r>
          </a:p>
        </p:txBody>
      </p:sp>
      <p:sp>
        <p:nvSpPr>
          <p:cNvPr id="6" name="Text 4"/>
          <p:cNvSpPr/>
          <p:nvPr/>
        </p:nvSpPr>
        <p:spPr>
          <a:xfrm>
            <a:off x="9897547" y="2692241"/>
            <a:ext cx="3590330" cy="1088708"/>
          </a:xfrm>
          <a:prstGeom prst="rect">
            <a:avLst/>
          </a:prstGeom>
          <a:noFill/>
          <a:ln/>
        </p:spPr>
        <p:txBody>
          <a:bodyPr wrap="square" lIns="0" tIns="0" rIns="0" bIns="0" rtlCol="0" anchor="t"/>
          <a:lstStyle/>
          <a:p>
            <a:r>
              <a:rPr lang="he-IL" dirty="0">
                <a:solidFill>
                  <a:schemeClr val="bg1"/>
                </a:solidFill>
              </a:rPr>
              <a:t>אילו משתנים רפואיים ודמוגרפיים משפיעים ביותר על הסיכון לשבץ מוחי, וכיצד ניתן לזהות אותם מתוך הנתונים?</a:t>
            </a:r>
          </a:p>
        </p:txBody>
      </p:sp>
      <p:sp>
        <p:nvSpPr>
          <p:cNvPr id="7" name="Shape 5"/>
          <p:cNvSpPr/>
          <p:nvPr/>
        </p:nvSpPr>
        <p:spPr>
          <a:xfrm>
            <a:off x="5217081"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8" name="Shape 6"/>
          <p:cNvSpPr/>
          <p:nvPr/>
        </p:nvSpPr>
        <p:spPr>
          <a:xfrm>
            <a:off x="5217081" y="1944529"/>
            <a:ext cx="121920" cy="3545324"/>
          </a:xfrm>
          <a:prstGeom prst="roundRect">
            <a:avLst>
              <a:gd name="adj" fmla="val 78139"/>
            </a:avLst>
          </a:prstGeom>
          <a:solidFill>
            <a:srgbClr val="EEAEF6"/>
          </a:solidFill>
          <a:ln/>
        </p:spPr>
        <p:txBody>
          <a:bodyPr/>
          <a:lstStyle/>
          <a:p>
            <a:endParaRPr lang="he-IL"/>
          </a:p>
        </p:txBody>
      </p:sp>
      <p:sp>
        <p:nvSpPr>
          <p:cNvPr id="9" name="Text 7"/>
          <p:cNvSpPr/>
          <p:nvPr/>
        </p:nvSpPr>
        <p:spPr>
          <a:xfrm>
            <a:off x="6229469" y="2201823"/>
            <a:ext cx="2835235" cy="354330"/>
          </a:xfrm>
          <a:prstGeom prst="rect">
            <a:avLst/>
          </a:prstGeom>
          <a:noFill/>
          <a:ln/>
        </p:spPr>
        <p:txBody>
          <a:bodyPr wrap="none" lIns="0" tIns="0" rIns="0" bIns="0" rtlCol="0" anchor="t"/>
          <a:lstStyle/>
          <a:p>
            <a:r>
              <a:rPr lang="he-IL" sz="2400" b="1" dirty="0">
                <a:solidFill>
                  <a:schemeClr val="bg1"/>
                </a:solidFill>
              </a:rPr>
              <a:t>השוואת ביצועי מודלים</a:t>
            </a:r>
          </a:p>
        </p:txBody>
      </p:sp>
      <p:sp>
        <p:nvSpPr>
          <p:cNvPr id="10" name="Text 8"/>
          <p:cNvSpPr/>
          <p:nvPr/>
        </p:nvSpPr>
        <p:spPr>
          <a:xfrm>
            <a:off x="5474375" y="2692241"/>
            <a:ext cx="3590330" cy="2540318"/>
          </a:xfrm>
          <a:prstGeom prst="rect">
            <a:avLst/>
          </a:prstGeom>
          <a:noFill/>
          <a:ln/>
        </p:spPr>
        <p:txBody>
          <a:bodyPr wrap="square" lIns="0" tIns="0" rIns="0" bIns="0" rtlCol="0" anchor="t"/>
          <a:lstStyle/>
          <a:p>
            <a:r>
              <a:rPr lang="he-IL" dirty="0">
                <a:solidFill>
                  <a:schemeClr val="bg1"/>
                </a:solidFill>
              </a:rPr>
              <a:t>מהם הביצועים (דיוק) של אלגוריתמים שונים בלמידת מכונה לסיווג מטופלים? כיצד משתנה רמת הדיוק של אלגוריתמים כמו </a:t>
            </a:r>
            <a:r>
              <a:rPr lang="en-US" dirty="0">
                <a:solidFill>
                  <a:schemeClr val="bg1"/>
                </a:solidFill>
              </a:rPr>
              <a:t>Logistic Regression, KNN, Decision Tree, </a:t>
            </a:r>
            <a:r>
              <a:rPr lang="en-US" dirty="0" err="1">
                <a:solidFill>
                  <a:schemeClr val="bg1"/>
                </a:solidFill>
              </a:rPr>
              <a:t>Adaboost</a:t>
            </a:r>
            <a:r>
              <a:rPr lang="en-US" dirty="0">
                <a:solidFill>
                  <a:schemeClr val="bg1"/>
                </a:solidFill>
              </a:rPr>
              <a:t> </a:t>
            </a:r>
            <a:r>
              <a:rPr lang="he-IL" dirty="0">
                <a:solidFill>
                  <a:schemeClr val="bg1"/>
                </a:solidFill>
              </a:rPr>
              <a:t>ו-</a:t>
            </a:r>
            <a:r>
              <a:rPr lang="en-US" dirty="0">
                <a:solidFill>
                  <a:schemeClr val="bg1"/>
                </a:solidFill>
              </a:rPr>
              <a:t>SVM </a:t>
            </a:r>
            <a:r>
              <a:rPr lang="he-IL" dirty="0">
                <a:solidFill>
                  <a:schemeClr val="bg1"/>
                </a:solidFill>
              </a:rPr>
              <a:t>כאשר הם מופעלים על הנתונים במטרה לחזות שבץ מוחי?</a:t>
            </a:r>
          </a:p>
        </p:txBody>
      </p:sp>
      <p:sp>
        <p:nvSpPr>
          <p:cNvPr id="11" name="Shape 9"/>
          <p:cNvSpPr/>
          <p:nvPr/>
        </p:nvSpPr>
        <p:spPr>
          <a:xfrm>
            <a:off x="793909"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12" name="Shape 10"/>
          <p:cNvSpPr/>
          <p:nvPr/>
        </p:nvSpPr>
        <p:spPr>
          <a:xfrm>
            <a:off x="793909" y="1944529"/>
            <a:ext cx="121920" cy="3545324"/>
          </a:xfrm>
          <a:prstGeom prst="roundRect">
            <a:avLst>
              <a:gd name="adj" fmla="val 78139"/>
            </a:avLst>
          </a:prstGeom>
          <a:solidFill>
            <a:srgbClr val="EEAEF6"/>
          </a:solidFill>
          <a:ln/>
        </p:spPr>
        <p:txBody>
          <a:bodyPr/>
          <a:lstStyle/>
          <a:p>
            <a:endParaRPr lang="he-IL"/>
          </a:p>
        </p:txBody>
      </p:sp>
      <p:sp>
        <p:nvSpPr>
          <p:cNvPr id="13" name="Text 11"/>
          <p:cNvSpPr/>
          <p:nvPr/>
        </p:nvSpPr>
        <p:spPr>
          <a:xfrm>
            <a:off x="1806297" y="2201823"/>
            <a:ext cx="2835235" cy="354330"/>
          </a:xfrm>
          <a:prstGeom prst="rect">
            <a:avLst/>
          </a:prstGeom>
          <a:noFill/>
          <a:ln/>
        </p:spPr>
        <p:txBody>
          <a:bodyPr wrap="none" lIns="0" tIns="0" rIns="0" bIns="0" rtlCol="0" anchor="t"/>
          <a:lstStyle/>
          <a:p>
            <a:r>
              <a:rPr lang="he-IL" sz="2400" b="1" dirty="0">
                <a:solidFill>
                  <a:schemeClr val="bg1"/>
                </a:solidFill>
              </a:rPr>
              <a:t>ניתוח חשיבות תכונות</a:t>
            </a:r>
          </a:p>
        </p:txBody>
      </p:sp>
      <p:sp>
        <p:nvSpPr>
          <p:cNvPr id="14" name="Text 12"/>
          <p:cNvSpPr/>
          <p:nvPr/>
        </p:nvSpPr>
        <p:spPr>
          <a:xfrm>
            <a:off x="1051203" y="2692241"/>
            <a:ext cx="3590330" cy="1814513"/>
          </a:xfrm>
          <a:prstGeom prst="rect">
            <a:avLst/>
          </a:prstGeom>
          <a:noFill/>
          <a:ln/>
        </p:spPr>
        <p:txBody>
          <a:bodyPr wrap="square" lIns="0" tIns="0" rIns="0" bIns="0" rtlCol="0" anchor="t"/>
          <a:lstStyle/>
          <a:p>
            <a:r>
              <a:rPr lang="he-IL" dirty="0">
                <a:solidFill>
                  <a:schemeClr val="bg1"/>
                </a:solidFill>
              </a:rPr>
              <a:t>כיצד ניתוח חשיבות תכונות (</a:t>
            </a:r>
            <a:r>
              <a:rPr lang="en-US" dirty="0">
                <a:solidFill>
                  <a:schemeClr val="bg1"/>
                </a:solidFill>
              </a:rPr>
              <a:t>Feature Importance) </a:t>
            </a:r>
            <a:r>
              <a:rPr lang="he-IL" dirty="0">
                <a:solidFill>
                  <a:schemeClr val="bg1"/>
                </a:solidFill>
              </a:rPr>
              <a:t>יכול לשפר את הבנת המודל ואת יעילות הסיווג? כמה מתוך המטופלים עם מחלת לב או יתר לחץ דם קיבלו שבץ מוחי בפועל?</a:t>
            </a:r>
          </a:p>
        </p:txBody>
      </p:sp>
      <p:sp>
        <p:nvSpPr>
          <p:cNvPr id="15" name="Shape 13"/>
          <p:cNvSpPr/>
          <p:nvPr/>
        </p:nvSpPr>
        <p:spPr>
          <a:xfrm>
            <a:off x="7428667"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16" name="Shape 14"/>
          <p:cNvSpPr/>
          <p:nvPr/>
        </p:nvSpPr>
        <p:spPr>
          <a:xfrm>
            <a:off x="7428667" y="5716667"/>
            <a:ext cx="121920" cy="1730812"/>
          </a:xfrm>
          <a:prstGeom prst="roundRect">
            <a:avLst>
              <a:gd name="adj" fmla="val 78139"/>
            </a:avLst>
          </a:prstGeom>
          <a:solidFill>
            <a:srgbClr val="EEAEF6"/>
          </a:solidFill>
          <a:ln/>
        </p:spPr>
        <p:txBody>
          <a:bodyPr/>
          <a:lstStyle/>
          <a:p>
            <a:endParaRPr lang="he-IL"/>
          </a:p>
        </p:txBody>
      </p:sp>
      <p:sp>
        <p:nvSpPr>
          <p:cNvPr id="17" name="Text 15"/>
          <p:cNvSpPr/>
          <p:nvPr/>
        </p:nvSpPr>
        <p:spPr>
          <a:xfrm>
            <a:off x="10205204" y="5973961"/>
            <a:ext cx="3282672" cy="354330"/>
          </a:xfrm>
          <a:prstGeom prst="rect">
            <a:avLst/>
          </a:prstGeom>
          <a:noFill/>
          <a:ln/>
        </p:spPr>
        <p:txBody>
          <a:bodyPr wrap="none" lIns="0" tIns="0" rIns="0" bIns="0" rtlCol="0" anchor="t"/>
          <a:lstStyle/>
          <a:p>
            <a:r>
              <a:rPr lang="he-IL" sz="2400" b="1" dirty="0">
                <a:solidFill>
                  <a:schemeClr val="bg1"/>
                </a:solidFill>
              </a:rPr>
              <a:t>פיזור וכמות מקרי שבץ באוכלוסייה</a:t>
            </a:r>
          </a:p>
        </p:txBody>
      </p:sp>
      <p:sp>
        <p:nvSpPr>
          <p:cNvPr id="18" name="Text 16"/>
          <p:cNvSpPr/>
          <p:nvPr/>
        </p:nvSpPr>
        <p:spPr>
          <a:xfrm>
            <a:off x="7685961" y="6464379"/>
            <a:ext cx="5801916" cy="725805"/>
          </a:xfrm>
          <a:prstGeom prst="rect">
            <a:avLst/>
          </a:prstGeom>
          <a:noFill/>
          <a:ln/>
        </p:spPr>
        <p:txBody>
          <a:bodyPr wrap="square" lIns="0" tIns="0" rIns="0" bIns="0" rtlCol="0" anchor="t"/>
          <a:lstStyle/>
          <a:p>
            <a:r>
              <a:rPr lang="he-IL" dirty="0">
                <a:solidFill>
                  <a:schemeClr val="bg1"/>
                </a:solidFill>
              </a:rPr>
              <a:t>כיצד מתפלגים מקרי השבץ בקבוצות שונות באוכלוסייה, כמו לחץ דם, מחלת לב. האם כמות מקרי השבץ שרשומים לעומת המקריים השליליים משפיע על היכולת לחזות, איך ניתן להתמודד עם זה.</a:t>
            </a:r>
          </a:p>
        </p:txBody>
      </p:sp>
      <p:sp>
        <p:nvSpPr>
          <p:cNvPr id="19" name="Shape 17"/>
          <p:cNvSpPr/>
          <p:nvPr/>
        </p:nvSpPr>
        <p:spPr>
          <a:xfrm>
            <a:off x="793909"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20" name="Shape 18"/>
          <p:cNvSpPr/>
          <p:nvPr/>
        </p:nvSpPr>
        <p:spPr>
          <a:xfrm>
            <a:off x="793909" y="5716667"/>
            <a:ext cx="121920" cy="1730812"/>
          </a:xfrm>
          <a:prstGeom prst="roundRect">
            <a:avLst>
              <a:gd name="adj" fmla="val 78139"/>
            </a:avLst>
          </a:prstGeom>
          <a:solidFill>
            <a:srgbClr val="EEAEF6"/>
          </a:solidFill>
          <a:ln/>
        </p:spPr>
        <p:txBody>
          <a:bodyPr/>
          <a:lstStyle/>
          <a:p>
            <a:endParaRPr lang="he-IL"/>
          </a:p>
        </p:txBody>
      </p:sp>
      <p:sp>
        <p:nvSpPr>
          <p:cNvPr id="21" name="Text 19"/>
          <p:cNvSpPr/>
          <p:nvPr/>
        </p:nvSpPr>
        <p:spPr>
          <a:xfrm>
            <a:off x="4017883" y="5973961"/>
            <a:ext cx="2835235" cy="354330"/>
          </a:xfrm>
          <a:prstGeom prst="rect">
            <a:avLst/>
          </a:prstGeom>
          <a:noFill/>
          <a:ln/>
        </p:spPr>
        <p:txBody>
          <a:bodyPr wrap="none" lIns="0" tIns="0" rIns="0" bIns="0" rtlCol="0" anchor="t"/>
          <a:lstStyle/>
          <a:p>
            <a:r>
              <a:rPr lang="he-IL" sz="2400" b="1" dirty="0">
                <a:solidFill>
                  <a:schemeClr val="bg1"/>
                </a:solidFill>
              </a:rPr>
              <a:t>יעילות הפחתת ממדים</a:t>
            </a:r>
          </a:p>
        </p:txBody>
      </p:sp>
      <p:sp>
        <p:nvSpPr>
          <p:cNvPr id="22" name="Text 20"/>
          <p:cNvSpPr/>
          <p:nvPr/>
        </p:nvSpPr>
        <p:spPr>
          <a:xfrm>
            <a:off x="1051203" y="6464379"/>
            <a:ext cx="5801916" cy="725805"/>
          </a:xfrm>
          <a:prstGeom prst="rect">
            <a:avLst/>
          </a:prstGeom>
          <a:noFill/>
          <a:ln/>
        </p:spPr>
        <p:txBody>
          <a:bodyPr wrap="square" lIns="0" tIns="0" rIns="0" bIns="0" rtlCol="0" anchor="t"/>
          <a:lstStyle/>
          <a:p>
            <a:r>
              <a:rPr lang="he-IL" dirty="0">
                <a:solidFill>
                  <a:schemeClr val="bg1"/>
                </a:solidFill>
              </a:rPr>
              <a:t>באיזו מידה ניתן להשתמש בהפחתת ממד (</a:t>
            </a:r>
            <a:r>
              <a:rPr lang="en-US" dirty="0">
                <a:solidFill>
                  <a:schemeClr val="bg1"/>
                </a:solidFill>
              </a:rPr>
              <a:t>PCA) </a:t>
            </a:r>
            <a:r>
              <a:rPr lang="he-IL" dirty="0">
                <a:solidFill>
                  <a:schemeClr val="bg1"/>
                </a:solidFill>
              </a:rPr>
              <a:t>כדי לבצע סיווג יעיל ומהיר מבלי לפגוע בדיוק?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DE1B-8C92-E57B-ACE8-E7C8756C0356}"/>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F7A3403-4E29-E3B1-BC54-77244C1344AB}"/>
              </a:ext>
            </a:extLst>
          </p:cNvPr>
          <p:cNvSpPr/>
          <p:nvPr/>
        </p:nvSpPr>
        <p:spPr>
          <a:xfrm>
            <a:off x="5999423" y="640061"/>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6" name="תיבת טקסט 5">
            <a:extLst>
              <a:ext uri="{FF2B5EF4-FFF2-40B4-BE49-F238E27FC236}">
                <a16:creationId xmlns:a16="http://schemas.microsoft.com/office/drawing/2014/main" id="{35E5E8D2-3B8C-48C5-DA0F-8ECAB6A36C19}"/>
              </a:ext>
            </a:extLst>
          </p:cNvPr>
          <p:cNvSpPr txBox="1"/>
          <p:nvPr/>
        </p:nvSpPr>
        <p:spPr>
          <a:xfrm>
            <a:off x="522514" y="1399333"/>
            <a:ext cx="8389399" cy="892552"/>
          </a:xfrm>
          <a:prstGeom prst="rect">
            <a:avLst/>
          </a:prstGeom>
          <a:noFill/>
        </p:spPr>
        <p:txBody>
          <a:bodyPr wrap="square" rtlCol="1">
            <a:spAutoFit/>
          </a:bodyPr>
          <a:lstStyle/>
          <a:p>
            <a:r>
              <a:rPr lang="he-IL" sz="2800" b="1" dirty="0">
                <a:solidFill>
                  <a:srgbClr val="D69DE3"/>
                </a:solidFill>
              </a:rPr>
              <a:t>תמונה של חלק מהמאגר:</a:t>
            </a:r>
          </a:p>
          <a:p>
            <a:endParaRPr lang="he-IL" sz="2400" dirty="0">
              <a:solidFill>
                <a:schemeClr val="bg1"/>
              </a:solidFill>
            </a:endParaRPr>
          </a:p>
        </p:txBody>
      </p:sp>
      <p:sp>
        <p:nvSpPr>
          <p:cNvPr id="7" name="תיבת טקסט 6">
            <a:extLst>
              <a:ext uri="{FF2B5EF4-FFF2-40B4-BE49-F238E27FC236}">
                <a16:creationId xmlns:a16="http://schemas.microsoft.com/office/drawing/2014/main" id="{36639C78-3420-0AE4-F8E4-C3EB9CB7E5C2}"/>
              </a:ext>
            </a:extLst>
          </p:cNvPr>
          <p:cNvSpPr txBox="1"/>
          <p:nvPr/>
        </p:nvSpPr>
        <p:spPr>
          <a:xfrm>
            <a:off x="-431074" y="7703544"/>
            <a:ext cx="10881359" cy="369332"/>
          </a:xfrm>
          <a:prstGeom prst="rect">
            <a:avLst/>
          </a:prstGeom>
          <a:noFill/>
        </p:spPr>
        <p:txBody>
          <a:bodyPr wrap="square" rtlCol="1">
            <a:spAutoFit/>
          </a:bodyPr>
          <a:lstStyle/>
          <a:p>
            <a:r>
              <a:rPr lang="en-US" dirty="0">
                <a:solidFill>
                  <a:schemeClr val="bg1"/>
                </a:solidFill>
              </a:rPr>
              <a:t>https://www.kaggle.com/datasets/fedesoriano/stroke-prediction-dataset</a:t>
            </a:r>
            <a:endParaRPr lang="he-IL" dirty="0">
              <a:solidFill>
                <a:schemeClr val="bg1"/>
              </a:solidFill>
            </a:endParaRPr>
          </a:p>
        </p:txBody>
      </p:sp>
      <p:pic>
        <p:nvPicPr>
          <p:cNvPr id="2" name="תמונה 1">
            <a:extLst>
              <a:ext uri="{FF2B5EF4-FFF2-40B4-BE49-F238E27FC236}">
                <a16:creationId xmlns:a16="http://schemas.microsoft.com/office/drawing/2014/main" id="{D39DB0E0-FF0D-1595-E2E1-572C4D552E3C}"/>
              </a:ext>
            </a:extLst>
          </p:cNvPr>
          <p:cNvPicPr>
            <a:picLocks noChangeAspect="1"/>
          </p:cNvPicPr>
          <p:nvPr/>
        </p:nvPicPr>
        <p:blipFill>
          <a:blip r:embed="rId3"/>
          <a:stretch>
            <a:fillRect/>
          </a:stretch>
        </p:blipFill>
        <p:spPr>
          <a:xfrm>
            <a:off x="135899" y="2068286"/>
            <a:ext cx="14222358" cy="4876800"/>
          </a:xfrm>
          <a:prstGeom prst="rect">
            <a:avLst/>
          </a:prstGeom>
        </p:spPr>
      </p:pic>
    </p:spTree>
    <p:extLst>
      <p:ext uri="{BB962C8B-B14F-4D97-AF65-F5344CB8AC3E}">
        <p14:creationId xmlns:p14="http://schemas.microsoft.com/office/powerpoint/2010/main" val="194182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FD94-1404-DA80-C29C-25AF6E231DB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F2B1616-B5C7-19EB-751F-F4A8D7D0F1BA}"/>
              </a:ext>
            </a:extLst>
          </p:cNvPr>
          <p:cNvSpPr/>
          <p:nvPr/>
        </p:nvSpPr>
        <p:spPr>
          <a:xfrm>
            <a:off x="6770131" y="994450"/>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הסבר 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2" name="תיבת טקסט 1">
            <a:extLst>
              <a:ext uri="{FF2B5EF4-FFF2-40B4-BE49-F238E27FC236}">
                <a16:creationId xmlns:a16="http://schemas.microsoft.com/office/drawing/2014/main" id="{3C04ECE0-506A-7E57-7940-19098F4E5CA9}"/>
              </a:ext>
            </a:extLst>
          </p:cNvPr>
          <p:cNvSpPr txBox="1"/>
          <p:nvPr/>
        </p:nvSpPr>
        <p:spPr>
          <a:xfrm>
            <a:off x="2364378" y="2333582"/>
            <a:ext cx="9509760" cy="4862870"/>
          </a:xfrm>
          <a:prstGeom prst="rect">
            <a:avLst/>
          </a:prstGeom>
          <a:noFill/>
        </p:spPr>
        <p:txBody>
          <a:bodyPr wrap="square" rtlCol="1">
            <a:spAutoFit/>
          </a:bodyPr>
          <a:lstStyle/>
          <a:p>
            <a:pPr marL="285750" indent="-285750" algn="l" rtl="0">
              <a:buFont typeface="Arial" panose="020B0604020202020204" pitchFamily="34" charset="0"/>
              <a:buChar char="•"/>
            </a:pPr>
            <a:r>
              <a:rPr lang="en-US" sz="2200" b="1" dirty="0">
                <a:solidFill>
                  <a:srgbClr val="D69DE3"/>
                </a:solidFill>
                <a:latin typeface="Inter"/>
              </a:rPr>
              <a:t>gender</a:t>
            </a:r>
            <a:r>
              <a:rPr lang="en-US" sz="2200" b="1" dirty="0">
                <a:solidFill>
                  <a:schemeClr val="bg1"/>
                </a:solidFill>
                <a:latin typeface="Inter"/>
              </a:rPr>
              <a:t>:</a:t>
            </a:r>
            <a:r>
              <a:rPr lang="en-US" sz="2000" dirty="0">
                <a:solidFill>
                  <a:schemeClr val="bg1"/>
                </a:solidFill>
                <a:latin typeface="Inter"/>
              </a:rPr>
              <a:t> "Male", "Female" or "Other”</a:t>
            </a:r>
          </a:p>
          <a:p>
            <a:pPr marL="285750" indent="-285750" algn="l" rtl="0">
              <a:buFont typeface="Arial" panose="020B0604020202020204" pitchFamily="34" charset="0"/>
              <a:buChar char="•"/>
            </a:pPr>
            <a:r>
              <a:rPr lang="en-US" sz="2200" b="1" dirty="0">
                <a:solidFill>
                  <a:srgbClr val="D69DE3"/>
                </a:solidFill>
                <a:latin typeface="Inter"/>
              </a:rPr>
              <a:t>age</a:t>
            </a:r>
            <a:r>
              <a:rPr lang="en-US" sz="2200" b="1" dirty="0">
                <a:solidFill>
                  <a:schemeClr val="bg1"/>
                </a:solidFill>
                <a:latin typeface="Inter"/>
              </a:rPr>
              <a:t>: </a:t>
            </a:r>
            <a:r>
              <a:rPr lang="en-US" sz="2000" dirty="0">
                <a:solidFill>
                  <a:schemeClr val="bg1"/>
                </a:solidFill>
                <a:latin typeface="Inter"/>
              </a:rPr>
              <a:t>age of the patient</a:t>
            </a:r>
          </a:p>
          <a:p>
            <a:pPr marL="285750" indent="-285750" algn="l" rtl="0">
              <a:buFont typeface="Arial" panose="020B0604020202020204" pitchFamily="34" charset="0"/>
              <a:buChar char="•"/>
            </a:pPr>
            <a:r>
              <a:rPr lang="en-US" sz="2200" b="1" dirty="0">
                <a:solidFill>
                  <a:srgbClr val="D69DE3"/>
                </a:solidFill>
                <a:latin typeface="Inter"/>
              </a:rPr>
              <a:t>hypertension</a:t>
            </a:r>
            <a:r>
              <a:rPr lang="en-US" sz="2200" b="1" dirty="0">
                <a:solidFill>
                  <a:schemeClr val="bg1"/>
                </a:solidFill>
                <a:latin typeface="Inter"/>
              </a:rPr>
              <a:t>:</a:t>
            </a:r>
            <a:r>
              <a:rPr lang="en-US" sz="2000" dirty="0">
                <a:solidFill>
                  <a:schemeClr val="bg1"/>
                </a:solidFill>
                <a:latin typeface="Inter"/>
              </a:rPr>
              <a:t> 0 if the patient doesn't have hypertension, 1 if the patient has it</a:t>
            </a:r>
          </a:p>
          <a:p>
            <a:pPr marL="285750" indent="-285750" algn="l" rtl="0">
              <a:buFont typeface="Arial" panose="020B0604020202020204" pitchFamily="34" charset="0"/>
              <a:buChar char="•"/>
            </a:pPr>
            <a:r>
              <a:rPr lang="en-US" sz="2200" b="1" dirty="0" err="1">
                <a:solidFill>
                  <a:srgbClr val="D69DE3"/>
                </a:solidFill>
                <a:latin typeface="Inter"/>
              </a:rPr>
              <a:t>heart_disease</a:t>
            </a:r>
            <a:r>
              <a:rPr lang="en-US" sz="2200" b="1" dirty="0">
                <a:solidFill>
                  <a:schemeClr val="bg1"/>
                </a:solidFill>
                <a:latin typeface="Inter"/>
              </a:rPr>
              <a:t>: </a:t>
            </a:r>
            <a:r>
              <a:rPr lang="en-US" sz="2000" dirty="0">
                <a:solidFill>
                  <a:schemeClr val="bg1"/>
                </a:solidFill>
                <a:latin typeface="Inter"/>
              </a:rPr>
              <a:t>0 if the patient doesn't have any heart diseases, 1 if the patient has it</a:t>
            </a:r>
          </a:p>
          <a:p>
            <a:pPr marL="285750" indent="-285750" algn="l" rtl="0">
              <a:buFont typeface="Arial" panose="020B0604020202020204" pitchFamily="34" charset="0"/>
              <a:buChar char="•"/>
            </a:pPr>
            <a:r>
              <a:rPr lang="en-US" sz="2200" b="1" dirty="0" err="1">
                <a:solidFill>
                  <a:srgbClr val="D69DE3"/>
                </a:solidFill>
                <a:latin typeface="Inter"/>
              </a:rPr>
              <a:t>ever_married</a:t>
            </a:r>
            <a:r>
              <a:rPr lang="en-US" sz="2200" b="1" dirty="0">
                <a:solidFill>
                  <a:schemeClr val="bg1"/>
                </a:solidFill>
                <a:latin typeface="Inter"/>
              </a:rPr>
              <a:t>: </a:t>
            </a:r>
            <a:r>
              <a:rPr lang="en-US" sz="2000" dirty="0">
                <a:solidFill>
                  <a:schemeClr val="bg1"/>
                </a:solidFill>
                <a:latin typeface="Inter"/>
              </a:rPr>
              <a:t>"No" or "Yes“</a:t>
            </a:r>
          </a:p>
          <a:p>
            <a:pPr marL="285750" indent="-285750" algn="l" rtl="0">
              <a:buFont typeface="Arial" panose="020B0604020202020204" pitchFamily="34" charset="0"/>
              <a:buChar char="•"/>
            </a:pPr>
            <a:r>
              <a:rPr lang="en-US" sz="2200" b="1" dirty="0" err="1">
                <a:solidFill>
                  <a:srgbClr val="D69DE3"/>
                </a:solidFill>
                <a:latin typeface="Inter"/>
              </a:rPr>
              <a:t>work_type</a:t>
            </a:r>
            <a:r>
              <a:rPr lang="en-US" sz="2200" b="1" dirty="0">
                <a:solidFill>
                  <a:schemeClr val="bg1"/>
                </a:solidFill>
                <a:latin typeface="Inter"/>
              </a:rPr>
              <a:t>: </a:t>
            </a:r>
            <a:r>
              <a:rPr lang="en-US" sz="2000" dirty="0">
                <a:solidFill>
                  <a:schemeClr val="bg1"/>
                </a:solidFill>
                <a:latin typeface="Inter"/>
              </a:rPr>
              <a:t>"children", "</a:t>
            </a:r>
            <a:r>
              <a:rPr lang="en-US" sz="2000" dirty="0" err="1">
                <a:solidFill>
                  <a:schemeClr val="bg1"/>
                </a:solidFill>
                <a:latin typeface="Inter"/>
              </a:rPr>
              <a:t>Govt_job</a:t>
            </a:r>
            <a:r>
              <a:rPr lang="en-US" sz="2000" dirty="0">
                <a:solidFill>
                  <a:schemeClr val="bg1"/>
                </a:solidFill>
                <a:latin typeface="Inter"/>
              </a:rPr>
              <a:t>", "</a:t>
            </a:r>
            <a:r>
              <a:rPr lang="en-US" sz="2000" dirty="0" err="1">
                <a:solidFill>
                  <a:schemeClr val="bg1"/>
                </a:solidFill>
                <a:latin typeface="Inter"/>
              </a:rPr>
              <a:t>Never_worked</a:t>
            </a:r>
            <a:r>
              <a:rPr lang="en-US" sz="2000" dirty="0">
                <a:solidFill>
                  <a:schemeClr val="bg1"/>
                </a:solidFill>
                <a:latin typeface="Inter"/>
              </a:rPr>
              <a:t>", "Private" or "Self-employed“</a:t>
            </a:r>
          </a:p>
          <a:p>
            <a:pPr marL="285750" indent="-285750" algn="l" rtl="0">
              <a:buFont typeface="Arial" panose="020B0604020202020204" pitchFamily="34" charset="0"/>
              <a:buChar char="•"/>
            </a:pPr>
            <a:r>
              <a:rPr lang="en-US" sz="2200" b="1" dirty="0" err="1">
                <a:solidFill>
                  <a:srgbClr val="D69DE3"/>
                </a:solidFill>
                <a:latin typeface="Inter"/>
              </a:rPr>
              <a:t>Residence_type</a:t>
            </a:r>
            <a:r>
              <a:rPr lang="en-US" sz="2200" b="1" dirty="0">
                <a:solidFill>
                  <a:schemeClr val="bg1"/>
                </a:solidFill>
                <a:latin typeface="Inter"/>
              </a:rPr>
              <a:t>: </a:t>
            </a:r>
            <a:r>
              <a:rPr lang="en-US" sz="2000" dirty="0">
                <a:solidFill>
                  <a:schemeClr val="bg1"/>
                </a:solidFill>
                <a:latin typeface="Inter"/>
              </a:rPr>
              <a:t>"Rural" or "Urban“</a:t>
            </a:r>
          </a:p>
          <a:p>
            <a:pPr marL="285750" indent="-285750" algn="l" rtl="0">
              <a:buFont typeface="Arial" panose="020B0604020202020204" pitchFamily="34" charset="0"/>
              <a:buChar char="•"/>
            </a:pPr>
            <a:r>
              <a:rPr lang="en-US" sz="2200" b="1" dirty="0" err="1">
                <a:solidFill>
                  <a:srgbClr val="D69DE3"/>
                </a:solidFill>
                <a:latin typeface="Inter"/>
              </a:rPr>
              <a:t>avg_glucose_level</a:t>
            </a:r>
            <a:r>
              <a:rPr lang="en-US" sz="2000" dirty="0">
                <a:solidFill>
                  <a:schemeClr val="bg1"/>
                </a:solidFill>
                <a:latin typeface="Inter"/>
              </a:rPr>
              <a:t>: average glucose level in blood</a:t>
            </a:r>
          </a:p>
          <a:p>
            <a:pPr marL="285750" indent="-285750" algn="l" rtl="0">
              <a:buFont typeface="Arial" panose="020B0604020202020204" pitchFamily="34" charset="0"/>
              <a:buChar char="•"/>
            </a:pPr>
            <a:r>
              <a:rPr lang="en-US" sz="2200" b="1" dirty="0" err="1">
                <a:solidFill>
                  <a:srgbClr val="D69DE3"/>
                </a:solidFill>
                <a:latin typeface="Inter"/>
              </a:rPr>
              <a:t>bmi</a:t>
            </a:r>
            <a:r>
              <a:rPr lang="en-US" sz="2200" b="1" dirty="0">
                <a:solidFill>
                  <a:schemeClr val="bg1"/>
                </a:solidFill>
                <a:latin typeface="Inter"/>
              </a:rPr>
              <a:t>: </a:t>
            </a:r>
            <a:r>
              <a:rPr lang="en-US" sz="2000" dirty="0">
                <a:solidFill>
                  <a:schemeClr val="bg1"/>
                </a:solidFill>
                <a:latin typeface="Inter"/>
              </a:rPr>
              <a:t>body mass index</a:t>
            </a:r>
          </a:p>
          <a:p>
            <a:pPr marL="285750" indent="-285750" algn="l" rtl="0">
              <a:buFont typeface="Arial" panose="020B0604020202020204" pitchFamily="34" charset="0"/>
              <a:buChar char="•"/>
            </a:pPr>
            <a:r>
              <a:rPr lang="en-US" sz="2200" b="1" dirty="0" err="1">
                <a:solidFill>
                  <a:srgbClr val="D69DE3"/>
                </a:solidFill>
                <a:latin typeface="Inter"/>
              </a:rPr>
              <a:t>smoking_status</a:t>
            </a:r>
            <a:r>
              <a:rPr lang="en-US" sz="2200" b="1" dirty="0">
                <a:solidFill>
                  <a:srgbClr val="D69DE3"/>
                </a:solidFill>
                <a:latin typeface="Inter"/>
              </a:rPr>
              <a:t>:</a:t>
            </a:r>
            <a:r>
              <a:rPr lang="en-US" sz="2200" b="1" dirty="0">
                <a:solidFill>
                  <a:schemeClr val="bg1"/>
                </a:solidFill>
                <a:latin typeface="Inter"/>
              </a:rPr>
              <a:t> </a:t>
            </a:r>
            <a:r>
              <a:rPr lang="en-US" sz="2000" dirty="0">
                <a:solidFill>
                  <a:schemeClr val="bg1"/>
                </a:solidFill>
                <a:latin typeface="Inter"/>
              </a:rPr>
              <a:t>"formerly smoked", "never smoked", "smokes" or "Unknown"*</a:t>
            </a:r>
          </a:p>
          <a:p>
            <a:pPr marL="285750" indent="-285750" algn="l" rtl="0">
              <a:buFont typeface="Arial" panose="020B0604020202020204" pitchFamily="34" charset="0"/>
              <a:buChar char="•"/>
            </a:pPr>
            <a:r>
              <a:rPr lang="en-US" sz="2200" b="1" dirty="0">
                <a:solidFill>
                  <a:srgbClr val="D69DE3"/>
                </a:solidFill>
                <a:latin typeface="Inter"/>
              </a:rPr>
              <a:t>stroke</a:t>
            </a:r>
            <a:r>
              <a:rPr lang="en-US" sz="2200" b="1" dirty="0">
                <a:solidFill>
                  <a:schemeClr val="bg1"/>
                </a:solidFill>
                <a:latin typeface="Inter"/>
              </a:rPr>
              <a:t>:</a:t>
            </a:r>
            <a:r>
              <a:rPr lang="en-US" sz="2000" dirty="0">
                <a:solidFill>
                  <a:schemeClr val="bg1"/>
                </a:solidFill>
                <a:latin typeface="Inter"/>
              </a:rPr>
              <a:t> 1 if the patient had a stroke or 0 if not</a:t>
            </a:r>
          </a:p>
          <a:p>
            <a:pPr marL="285750" indent="-285750" algn="l" rtl="0">
              <a:buFont typeface="Arial" panose="020B0604020202020204" pitchFamily="34" charset="0"/>
              <a:buChar char="•"/>
            </a:pPr>
            <a:r>
              <a:rPr lang="en-US" sz="2000" dirty="0">
                <a:solidFill>
                  <a:schemeClr val="bg1"/>
                </a:solidFill>
                <a:latin typeface="Inter"/>
              </a:rPr>
              <a:t>Note: "Unknown" in </a:t>
            </a:r>
            <a:r>
              <a:rPr lang="en-US" sz="2000" dirty="0" err="1">
                <a:solidFill>
                  <a:schemeClr val="bg1"/>
                </a:solidFill>
                <a:latin typeface="Inter"/>
              </a:rPr>
              <a:t>smoking_status</a:t>
            </a:r>
            <a:r>
              <a:rPr lang="en-US" sz="2000" dirty="0">
                <a:solidFill>
                  <a:schemeClr val="bg1"/>
                </a:solidFill>
                <a:latin typeface="Inter"/>
              </a:rPr>
              <a:t> means that the information is unavailable for this patient</a:t>
            </a:r>
            <a:endParaRPr lang="he-IL" sz="2000" dirty="0">
              <a:solidFill>
                <a:schemeClr val="bg1"/>
              </a:solidFill>
              <a:latin typeface="Calibri" panose="020F0502020204030204" pitchFamily="34" charset="0"/>
            </a:endParaRPr>
          </a:p>
          <a:p>
            <a:pPr marL="285750" indent="-285750" algn="l" rtl="0">
              <a:buFont typeface="Arial" panose="020B0604020202020204" pitchFamily="34" charset="0"/>
              <a:buChar char="•"/>
            </a:pPr>
            <a:endParaRPr lang="he-IL" sz="2000" dirty="0">
              <a:solidFill>
                <a:schemeClr val="bg1"/>
              </a:solidFill>
            </a:endParaRPr>
          </a:p>
        </p:txBody>
      </p:sp>
    </p:spTree>
    <p:extLst>
      <p:ext uri="{BB962C8B-B14F-4D97-AF65-F5344CB8AC3E}">
        <p14:creationId xmlns:p14="http://schemas.microsoft.com/office/powerpoint/2010/main" val="111908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6E1C-EB7E-8862-AD83-8A211DB6EA5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E4847CC2-6EE0-371E-5EE2-2CFA52772AA0}"/>
              </a:ext>
            </a:extLst>
          </p:cNvPr>
          <p:cNvSpPr/>
          <p:nvPr/>
        </p:nvSpPr>
        <p:spPr>
          <a:xfrm>
            <a:off x="5659789" y="64006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ניתוח חשיבות הנתונים עבור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0A2C3CD8-3FC9-C154-6B1D-4023AC1F01B1}"/>
              </a:ext>
            </a:extLst>
          </p:cNvPr>
          <p:cNvSpPr txBox="1"/>
          <p:nvPr/>
        </p:nvSpPr>
        <p:spPr>
          <a:xfrm>
            <a:off x="2452247" y="1702570"/>
            <a:ext cx="4405753" cy="4832092"/>
          </a:xfrm>
          <a:prstGeom prst="rect">
            <a:avLst/>
          </a:prstGeom>
          <a:noFill/>
        </p:spPr>
        <p:txBody>
          <a:bodyPr wrap="square" rtlCol="1">
            <a:spAutoFit/>
          </a:bodyPr>
          <a:lstStyle/>
          <a:p>
            <a:r>
              <a:rPr lang="he-IL" sz="2800" dirty="0">
                <a:solidFill>
                  <a:srgbClr val="D69DE3"/>
                </a:solidFill>
                <a:latin typeface="Calibri" panose="020F0502020204030204" pitchFamily="34" charset="0"/>
              </a:rPr>
              <a:t>ניתן לראות בגרף שניתחנו את חשיבות כל גורם ממערך הנתונים שלנו על מנת לראות כמה הוא משפיע על הסיכוי לקבל שבץ מוחי.</a:t>
            </a:r>
          </a:p>
          <a:p>
            <a:endParaRPr lang="he-IL" sz="2800" dirty="0">
              <a:solidFill>
                <a:srgbClr val="D69DE3"/>
              </a:solidFill>
              <a:latin typeface="Calibri" panose="020F0502020204030204" pitchFamily="34" charset="0"/>
            </a:endParaRPr>
          </a:p>
          <a:p>
            <a:r>
              <a:rPr lang="he-IL" sz="2800" dirty="0">
                <a:solidFill>
                  <a:srgbClr val="D69DE3"/>
                </a:solidFill>
                <a:latin typeface="Calibri" panose="020F0502020204030204" pitchFamily="34" charset="0"/>
              </a:rPr>
              <a:t>רואים כי הגיל, ה</a:t>
            </a:r>
            <a:r>
              <a:rPr lang="en-US" sz="2800" dirty="0" err="1">
                <a:solidFill>
                  <a:srgbClr val="D69DE3"/>
                </a:solidFill>
                <a:latin typeface="Arial" panose="020B0604020202020204" pitchFamily="34" charset="0"/>
                <a:cs typeface="Arial" panose="020B0604020202020204" pitchFamily="34" charset="0"/>
              </a:rPr>
              <a:t>bmi</a:t>
            </a:r>
            <a:r>
              <a:rPr lang="en-US" sz="2800" dirty="0">
                <a:solidFill>
                  <a:srgbClr val="D69DE3"/>
                </a:solidFill>
                <a:latin typeface="Calibri" panose="020F0502020204030204" pitchFamily="34" charset="0"/>
              </a:rPr>
              <a:t>-</a:t>
            </a:r>
            <a:r>
              <a:rPr lang="he-IL" sz="2800" dirty="0">
                <a:solidFill>
                  <a:srgbClr val="D69DE3"/>
                </a:solidFill>
                <a:latin typeface="Calibri" panose="020F0502020204030204" pitchFamily="34" charset="0"/>
              </a:rPr>
              <a:t> וממוצע רמת הגלוקוז הם שלושת הגורמים העיקריים לשבץ מוחי כאשר הערכים שלהם גבוהים או נמוכים מהרגיל.</a:t>
            </a:r>
            <a:endParaRPr lang="en-US" sz="2800" dirty="0">
              <a:solidFill>
                <a:srgbClr val="D69DE3"/>
              </a:solidFill>
              <a:latin typeface="Calibri" panose="020F0502020204030204" pitchFamily="34" charset="0"/>
            </a:endParaRPr>
          </a:p>
        </p:txBody>
      </p:sp>
      <p:sp>
        <p:nvSpPr>
          <p:cNvPr id="4" name="תיבת טקסט 3">
            <a:extLst>
              <a:ext uri="{FF2B5EF4-FFF2-40B4-BE49-F238E27FC236}">
                <a16:creationId xmlns:a16="http://schemas.microsoft.com/office/drawing/2014/main" id="{2726BCD3-FAEF-A7CD-EAAE-2890548C1792}"/>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pic>
        <p:nvPicPr>
          <p:cNvPr id="6" name="תמונה 5">
            <a:extLst>
              <a:ext uri="{FF2B5EF4-FFF2-40B4-BE49-F238E27FC236}">
                <a16:creationId xmlns:a16="http://schemas.microsoft.com/office/drawing/2014/main" id="{BBF1E278-448D-FF41-FD3B-1A69A048180E}"/>
              </a:ext>
            </a:extLst>
          </p:cNvPr>
          <p:cNvPicPr>
            <a:picLocks noChangeAspect="1"/>
          </p:cNvPicPr>
          <p:nvPr/>
        </p:nvPicPr>
        <p:blipFill>
          <a:blip r:embed="rId3"/>
          <a:stretch>
            <a:fillRect/>
          </a:stretch>
        </p:blipFill>
        <p:spPr>
          <a:xfrm>
            <a:off x="7485018" y="1345022"/>
            <a:ext cx="5222070" cy="5539555"/>
          </a:xfrm>
          <a:prstGeom prst="rect">
            <a:avLst/>
          </a:prstGeom>
        </p:spPr>
      </p:pic>
      <p:pic>
        <p:nvPicPr>
          <p:cNvPr id="8" name="תמונה 7">
            <a:extLst>
              <a:ext uri="{FF2B5EF4-FFF2-40B4-BE49-F238E27FC236}">
                <a16:creationId xmlns:a16="http://schemas.microsoft.com/office/drawing/2014/main" id="{59A5DCF5-D7B1-275E-C033-1728000AD7BE}"/>
              </a:ext>
            </a:extLst>
          </p:cNvPr>
          <p:cNvPicPr>
            <a:picLocks noChangeAspect="1"/>
          </p:cNvPicPr>
          <p:nvPr/>
        </p:nvPicPr>
        <p:blipFill>
          <a:blip r:embed="rId4"/>
          <a:stretch>
            <a:fillRect/>
          </a:stretch>
        </p:blipFill>
        <p:spPr>
          <a:xfrm>
            <a:off x="3379703" y="7493316"/>
            <a:ext cx="7003733" cy="640060"/>
          </a:xfrm>
          <a:prstGeom prst="rect">
            <a:avLst/>
          </a:prstGeom>
        </p:spPr>
      </p:pic>
    </p:spTree>
    <p:extLst>
      <p:ext uri="{BB962C8B-B14F-4D97-AF65-F5344CB8AC3E}">
        <p14:creationId xmlns:p14="http://schemas.microsoft.com/office/powerpoint/2010/main" val="324471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E5B9-8121-3AD9-171A-D960A0E1391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7C8E5A4-2639-8685-E0AF-24E7F64D58A7}"/>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התפלגות ערכים חשובים לפי האם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BBA5E382-94A4-4127-0FFC-DE8ECB079331}"/>
              </a:ext>
            </a:extLst>
          </p:cNvPr>
          <p:cNvSpPr txBox="1"/>
          <p:nvPr/>
        </p:nvSpPr>
        <p:spPr>
          <a:xfrm>
            <a:off x="1071682" y="1047914"/>
            <a:ext cx="6463437" cy="3416320"/>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ננתח את ה3 משתנים החשובים: הגיל, ה</a:t>
            </a:r>
            <a:r>
              <a:rPr lang="en-US" sz="2400" dirty="0" err="1">
                <a:solidFill>
                  <a:schemeClr val="bg1"/>
                </a:solidFill>
                <a:latin typeface="Calibri" panose="020F0502020204030204" pitchFamily="34" charset="0"/>
              </a:rPr>
              <a:t>bmi</a:t>
            </a:r>
            <a:r>
              <a:rPr lang="en-US" sz="2400" dirty="0">
                <a:solidFill>
                  <a:schemeClr val="bg1"/>
                </a:solidFill>
                <a:latin typeface="Calibri" panose="020F0502020204030204" pitchFamily="34" charset="0"/>
              </a:rPr>
              <a:t>- </a:t>
            </a:r>
            <a:r>
              <a:rPr lang="he-IL" sz="2400" dirty="0">
                <a:solidFill>
                  <a:schemeClr val="bg1"/>
                </a:solidFill>
                <a:latin typeface="Calibri" panose="020F0502020204030204" pitchFamily="34" charset="0"/>
              </a:rPr>
              <a:t>וממוצע רמת הגלוקוז. נשווה בין מטופלים שקיבלו שבץ לבין אלה שלא (לפי ערך </a:t>
            </a:r>
            <a:r>
              <a:rPr lang="en-US" sz="2400" dirty="0">
                <a:solidFill>
                  <a:schemeClr val="bg1"/>
                </a:solidFill>
                <a:latin typeface="Calibri" panose="020F0502020204030204" pitchFamily="34" charset="0"/>
              </a:rPr>
              <a:t>stroke</a:t>
            </a:r>
            <a:r>
              <a:rPr lang="he-IL" sz="2400" dirty="0">
                <a:solidFill>
                  <a:schemeClr val="bg1"/>
                </a:solidFill>
                <a:latin typeface="Calibri" panose="020F0502020204030204" pitchFamily="34" charset="0"/>
              </a:rPr>
              <a:t>) לפי ההתפלגות של כל קבוצה על כל משתנה.</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שככל שהגיל גדול יותר ככה גם ריכוז האנשים שקיבלו שבץ. זה מראה שגיל הוא פקטור משמעותי בקבלת החלטה לגבי סיווג קבלת שבץ.</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גם ממוצע רמת גלוקוז ו-</a:t>
            </a:r>
            <a:r>
              <a:rPr lang="en-US" sz="2400" dirty="0" err="1">
                <a:solidFill>
                  <a:schemeClr val="bg1"/>
                </a:solidFill>
                <a:latin typeface="Calibri" panose="020F0502020204030204" pitchFamily="34" charset="0"/>
              </a:rPr>
              <a:t>Bmi</a:t>
            </a:r>
            <a:r>
              <a:rPr lang="he-IL" sz="2400" dirty="0">
                <a:solidFill>
                  <a:schemeClr val="bg1"/>
                </a:solidFill>
                <a:latin typeface="Calibri" panose="020F0502020204030204" pitchFamily="34" charset="0"/>
              </a:rPr>
              <a:t> מראים טרנד עם קבוצת מקבלי שבץ.</a:t>
            </a:r>
          </a:p>
        </p:txBody>
      </p:sp>
      <p:pic>
        <p:nvPicPr>
          <p:cNvPr id="8" name="תמונה 7" descr="תמונה שמכילה טקסט, תרשים, עלילה&#10;&#10;תוכן בינה מלאכותית גנרטיבית עשוי להיות שגוי.">
            <a:extLst>
              <a:ext uri="{FF2B5EF4-FFF2-40B4-BE49-F238E27FC236}">
                <a16:creationId xmlns:a16="http://schemas.microsoft.com/office/drawing/2014/main" id="{1108B30D-0426-4AA5-1A3D-703F260BD4F0}"/>
              </a:ext>
            </a:extLst>
          </p:cNvPr>
          <p:cNvPicPr>
            <a:picLocks noChangeAspect="1"/>
          </p:cNvPicPr>
          <p:nvPr/>
        </p:nvPicPr>
        <p:blipFill>
          <a:blip r:embed="rId3"/>
          <a:stretch>
            <a:fillRect/>
          </a:stretch>
        </p:blipFill>
        <p:spPr>
          <a:xfrm>
            <a:off x="1096583" y="4381664"/>
            <a:ext cx="6324600" cy="3162300"/>
          </a:xfrm>
          <a:prstGeom prst="rect">
            <a:avLst/>
          </a:prstGeom>
          <a:effectLst>
            <a:softEdge rad="38100"/>
          </a:effectLst>
        </p:spPr>
      </p:pic>
      <p:pic>
        <p:nvPicPr>
          <p:cNvPr id="10" name="תמונה 9" descr="תמונה שמכילה תרשים, צילום מסך, טקסט, עלילה&#10;&#10;תוכן בינה מלאכותית גנרטיבית עשוי להיות שגוי.">
            <a:extLst>
              <a:ext uri="{FF2B5EF4-FFF2-40B4-BE49-F238E27FC236}">
                <a16:creationId xmlns:a16="http://schemas.microsoft.com/office/drawing/2014/main" id="{3698F4A4-A181-9239-19D1-25F1D7676FE8}"/>
              </a:ext>
            </a:extLst>
          </p:cNvPr>
          <p:cNvPicPr>
            <a:picLocks noChangeAspect="1"/>
          </p:cNvPicPr>
          <p:nvPr/>
        </p:nvPicPr>
        <p:blipFill>
          <a:blip r:embed="rId4"/>
          <a:stretch>
            <a:fillRect/>
          </a:stretch>
        </p:blipFill>
        <p:spPr>
          <a:xfrm>
            <a:off x="7771007" y="4381664"/>
            <a:ext cx="6324600" cy="3162300"/>
          </a:xfrm>
          <a:prstGeom prst="rect">
            <a:avLst/>
          </a:prstGeom>
          <a:effectLst>
            <a:softEdge rad="38100"/>
          </a:effectLst>
        </p:spPr>
      </p:pic>
      <p:pic>
        <p:nvPicPr>
          <p:cNvPr id="12" name="תמונה 11" descr="תמונה שמכילה טקסט, תרשים, עלילה, צילום מסך&#10;&#10;תוכן בינה מלאכותית גנרטיבית עשוי להיות שגוי.">
            <a:extLst>
              <a:ext uri="{FF2B5EF4-FFF2-40B4-BE49-F238E27FC236}">
                <a16:creationId xmlns:a16="http://schemas.microsoft.com/office/drawing/2014/main" id="{F27DB765-DEAB-A25A-1A7D-ED558E43D039}"/>
              </a:ext>
            </a:extLst>
          </p:cNvPr>
          <p:cNvPicPr>
            <a:picLocks noChangeAspect="1"/>
          </p:cNvPicPr>
          <p:nvPr/>
        </p:nvPicPr>
        <p:blipFill>
          <a:blip r:embed="rId5"/>
          <a:stretch>
            <a:fillRect/>
          </a:stretch>
        </p:blipFill>
        <p:spPr>
          <a:xfrm>
            <a:off x="7761515" y="1047914"/>
            <a:ext cx="6324600" cy="3162300"/>
          </a:xfrm>
          <a:prstGeom prst="rect">
            <a:avLst/>
          </a:prstGeom>
          <a:effectLst>
            <a:softEdge rad="38100"/>
          </a:effectLst>
        </p:spPr>
      </p:pic>
    </p:spTree>
    <p:extLst>
      <p:ext uri="{BB962C8B-B14F-4D97-AF65-F5344CB8AC3E}">
        <p14:creationId xmlns:p14="http://schemas.microsoft.com/office/powerpoint/2010/main" val="1499190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94F7-2707-90BC-23FB-CEDDF53AA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DA7F2ED-C771-BE54-C0AF-2BB3BF552163}"/>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מחלת לב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D1D1367C-688A-5FE6-64A3-7EBD671BD895}"/>
              </a:ext>
            </a:extLst>
          </p:cNvPr>
          <p:cNvSpPr txBox="1"/>
          <p:nvPr/>
        </p:nvSpPr>
        <p:spPr>
          <a:xfrm>
            <a:off x="1446407" y="1693871"/>
            <a:ext cx="4405753" cy="5632311"/>
          </a:xfrm>
          <a:prstGeom prst="rect">
            <a:avLst/>
          </a:prstGeom>
          <a:noFill/>
        </p:spPr>
        <p:txBody>
          <a:bodyPr wrap="square" rtlCol="1">
            <a:spAutoFit/>
          </a:bodyPr>
          <a:lstStyle/>
          <a:p>
            <a:pPr marL="457200" indent="-4572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מחלת לב ומתוכם כמה קיבלו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מחלת לב ומתוכם בערך כ-4% שזהו מספר מועט שכן היה להם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כ-17 אחוז מתוך אלו שכן היו עם מחלת לב קיבלו שבץ מוחי.</a:t>
            </a:r>
          </a:p>
        </p:txBody>
      </p:sp>
      <p:pic>
        <p:nvPicPr>
          <p:cNvPr id="7" name="תמונה 6">
            <a:extLst>
              <a:ext uri="{FF2B5EF4-FFF2-40B4-BE49-F238E27FC236}">
                <a16:creationId xmlns:a16="http://schemas.microsoft.com/office/drawing/2014/main" id="{36C8E468-DC6D-6678-F3C5-9C5246852FCD}"/>
              </a:ext>
            </a:extLst>
          </p:cNvPr>
          <p:cNvPicPr>
            <a:picLocks noChangeAspect="1"/>
          </p:cNvPicPr>
          <p:nvPr/>
        </p:nvPicPr>
        <p:blipFill>
          <a:blip r:embed="rId3"/>
          <a:stretch>
            <a:fillRect/>
          </a:stretch>
        </p:blipFill>
        <p:spPr>
          <a:xfrm>
            <a:off x="6269292" y="1296655"/>
            <a:ext cx="7562850" cy="5705475"/>
          </a:xfrm>
          <a:prstGeom prst="rect">
            <a:avLst/>
          </a:prstGeom>
        </p:spPr>
      </p:pic>
    </p:spTree>
    <p:extLst>
      <p:ext uri="{BB962C8B-B14F-4D97-AF65-F5344CB8AC3E}">
        <p14:creationId xmlns:p14="http://schemas.microsoft.com/office/powerpoint/2010/main" val="3077068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770</TotalTime>
  <Words>2096</Words>
  <Application>Microsoft Office PowerPoint</Application>
  <PresentationFormat>מותאם אישית</PresentationFormat>
  <Paragraphs>159</Paragraphs>
  <Slides>21</Slides>
  <Notes>21</Notes>
  <HiddenSlides>0</HiddenSlides>
  <MMClips>0</MMClips>
  <ScaleCrop>false</ScaleCrop>
  <HeadingPairs>
    <vt:vector size="6" baseType="variant">
      <vt:variant>
        <vt:lpstr>גופנים בשימוש</vt:lpstr>
      </vt:variant>
      <vt:variant>
        <vt:i4>10</vt:i4>
      </vt:variant>
      <vt:variant>
        <vt:lpstr>ערכת נושא</vt:lpstr>
      </vt:variant>
      <vt:variant>
        <vt:i4>1</vt:i4>
      </vt:variant>
      <vt:variant>
        <vt:lpstr>כותרות שקופיות</vt:lpstr>
      </vt:variant>
      <vt:variant>
        <vt:i4>21</vt:i4>
      </vt:variant>
    </vt:vector>
  </HeadingPairs>
  <TitlesOfParts>
    <vt:vector size="32" baseType="lpstr">
      <vt:lpstr>Batang</vt:lpstr>
      <vt:lpstr>Microsoft GothicNeo</vt:lpstr>
      <vt:lpstr>Arial</vt:lpstr>
      <vt:lpstr>Bricolage Grotesque Extra Bold</vt:lpstr>
      <vt:lpstr>Calibri</vt:lpstr>
      <vt:lpstr>Cambria Math</vt:lpstr>
      <vt:lpstr>Consolas</vt:lpstr>
      <vt:lpstr>Inter</vt:lpstr>
      <vt:lpstr>Montserrat</vt:lpstr>
      <vt:lpstr>Times New Roman</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Liron</dc:creator>
  <cp:lastModifiedBy>omer apter</cp:lastModifiedBy>
  <cp:revision>78</cp:revision>
  <dcterms:created xsi:type="dcterms:W3CDTF">2025-07-12T19:56:09Z</dcterms:created>
  <dcterms:modified xsi:type="dcterms:W3CDTF">2025-07-27T18:05:13Z</dcterms:modified>
</cp:coreProperties>
</file>